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Eastman Grotesque" panose="020B0604020202020204" charset="0"/>
      <p:regular r:id="rId24"/>
    </p:embeddedFont>
    <p:embeddedFont>
      <p:font typeface="Futura" panose="020B0604020202020204" charset="0"/>
      <p:regular r:id="rId25"/>
    </p:embeddedFont>
    <p:embeddedFont>
      <p:font typeface="Futura Bold" panose="020B0604020202020204" charset="0"/>
      <p:regular r:id="rId26"/>
    </p:embeddedFont>
    <p:embeddedFont>
      <p:font typeface="Futura Bold Italics" panose="020B0604020202020204" charset="0"/>
      <p:regular r:id="rId27"/>
    </p:embeddedFont>
    <p:embeddedFont>
      <p:font typeface="Futura Medium" panose="020B0604020202020204" charset="0"/>
      <p:regular r:id="rId28"/>
    </p:embeddedFont>
    <p:embeddedFont>
      <p:font typeface="Futura Ultra-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allows you to personalize your deck to your target audience and/or add your own organizational branding alongside Kauffman FastTrac embedded logo. Be sure to keep the Kauffman FastTrac logo visible.</a:t>
            </a:r>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allows you to personalize your deck to your target audience and/or add your own organizational branding alongside Kauffman FastTrac embedded logo. Be sure to keep the Kauffman FastTrac logo visible.</a:t>
            </a:r>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allows you to personalize your deck to your target audience and/or add your own organizational branding alongside Kauffman FastTrac embedded logo. Be sure to keep the Kauffman FastTrac logo visible.</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 Mata’s Background</a:t>
            </a:r>
          </a:p>
          <a:p>
            <a:endParaRPr lang="en-US"/>
          </a:p>
          <a:p>
            <a:r>
              <a:rPr lang="en-US"/>
              <a:t>City of FTL fellow</a:t>
            </a:r>
          </a:p>
          <a:p>
            <a:r>
              <a:rPr lang="en-US"/>
              <a:t>Former Economic Development Specialist in Sahuarita Az – GrowINSahuarita</a:t>
            </a:r>
          </a:p>
          <a:p>
            <a:endParaRPr lang="en-US"/>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allows you to personalize your deck to your target audience and/or add your own organizational branding alongside Kauffman FastTrac embedded logo. Be sure to keep the Kauffman FastTrac logo visible.</a:t>
            </a:r>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allows you to personalize your deck to your target audience and/or add your own organizational branding alongside Kauffman FastTrac embedded logo. Be sure to keep the Kauffman FastTrac logo visible.</a:t>
            </a:r>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svg"/><Relationship Id="rId7"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9.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9.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9.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9.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eg"/><Relationship Id="rId7" Type="http://schemas.openxmlformats.org/officeDocument/2006/relationships/image" Target="../media/image6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4.svg"/></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9.png"/><Relationship Id="rId10" Type="http://schemas.openxmlformats.org/officeDocument/2006/relationships/image" Target="../media/image71.jpeg"/><Relationship Id="rId4" Type="http://schemas.openxmlformats.org/officeDocument/2006/relationships/image" Target="../media/image3.png"/><Relationship Id="rId9" Type="http://schemas.openxmlformats.org/officeDocument/2006/relationships/image" Target="../media/image7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8.png"/><Relationship Id="rId7"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20.jpeg"/><Relationship Id="rId4" Type="http://schemas.openxmlformats.org/officeDocument/2006/relationships/image" Target="../media/image1.jpeg"/><Relationship Id="rId9"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1.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34800" y="560072"/>
            <a:ext cx="6265000" cy="1334988"/>
          </a:xfrm>
          <a:custGeom>
            <a:avLst/>
            <a:gdLst/>
            <a:ahLst/>
            <a:cxnLst/>
            <a:rect l="l" t="t" r="r" b="b"/>
            <a:pathLst>
              <a:path w="6265000" h="1334988">
                <a:moveTo>
                  <a:pt x="0" y="0"/>
                </a:moveTo>
                <a:lnTo>
                  <a:pt x="6265000" y="0"/>
                </a:lnTo>
                <a:lnTo>
                  <a:pt x="6265000" y="1334988"/>
                </a:lnTo>
                <a:lnTo>
                  <a:pt x="0" y="1334988"/>
                </a:lnTo>
                <a:lnTo>
                  <a:pt x="0" y="0"/>
                </a:lnTo>
                <a:close/>
              </a:path>
            </a:pathLst>
          </a:custGeom>
          <a:blipFill>
            <a:blip r:embed="rId3"/>
            <a:stretch>
              <a:fillRect l="-208" r="-208"/>
            </a:stretch>
          </a:blipFill>
        </p:spPr>
        <p:txBody>
          <a:bodyPr/>
          <a:lstStyle/>
          <a:p>
            <a:endParaRPr lang="en-US"/>
          </a:p>
        </p:txBody>
      </p:sp>
      <p:sp>
        <p:nvSpPr>
          <p:cNvPr id="3" name="TextBox 3"/>
          <p:cNvSpPr txBox="1"/>
          <p:nvPr/>
        </p:nvSpPr>
        <p:spPr>
          <a:xfrm>
            <a:off x="3302654" y="6366494"/>
            <a:ext cx="8863316" cy="1381125"/>
          </a:xfrm>
          <a:prstGeom prst="rect">
            <a:avLst/>
          </a:prstGeom>
        </p:spPr>
        <p:txBody>
          <a:bodyPr lIns="0" tIns="0" rIns="0" bIns="0" rtlCol="0" anchor="t">
            <a:spAutoFit/>
          </a:bodyPr>
          <a:lstStyle/>
          <a:p>
            <a:pPr algn="l">
              <a:lnSpc>
                <a:spcPts val="9600"/>
              </a:lnSpc>
            </a:pPr>
            <a:r>
              <a:rPr lang="en-US" sz="8000">
                <a:solidFill>
                  <a:srgbClr val="000000"/>
                </a:solidFill>
                <a:latin typeface="Futura"/>
                <a:ea typeface="Futura"/>
                <a:cs typeface="Futura"/>
                <a:sym typeface="Futura"/>
              </a:rPr>
              <a:t>STARTING SOON!</a:t>
            </a:r>
          </a:p>
        </p:txBody>
      </p:sp>
      <p:sp>
        <p:nvSpPr>
          <p:cNvPr id="4" name="Freeform 4" descr="A yellow and white text with arrows pointing up  Description automatically generated"/>
          <p:cNvSpPr/>
          <p:nvPr/>
        </p:nvSpPr>
        <p:spPr>
          <a:xfrm>
            <a:off x="1018564" y="2349216"/>
            <a:ext cx="16250870" cy="3385598"/>
          </a:xfrm>
          <a:custGeom>
            <a:avLst/>
            <a:gdLst/>
            <a:ahLst/>
            <a:cxnLst/>
            <a:rect l="l" t="t" r="r" b="b"/>
            <a:pathLst>
              <a:path w="16250870" h="3385598">
                <a:moveTo>
                  <a:pt x="0" y="0"/>
                </a:moveTo>
                <a:lnTo>
                  <a:pt x="16250870" y="0"/>
                </a:lnTo>
                <a:lnTo>
                  <a:pt x="16250870" y="3385598"/>
                </a:lnTo>
                <a:lnTo>
                  <a:pt x="0" y="3385598"/>
                </a:lnTo>
                <a:lnTo>
                  <a:pt x="0" y="0"/>
                </a:lnTo>
                <a:close/>
              </a:path>
            </a:pathLst>
          </a:custGeom>
          <a:blipFill>
            <a:blip r:embed="rId4"/>
            <a:stretch>
              <a:fillRect/>
            </a:stretch>
          </a:blipFill>
        </p:spPr>
        <p:txBody>
          <a:bodyPr/>
          <a:lstStyle/>
          <a:p>
            <a:endParaRPr lang="en-US"/>
          </a:p>
        </p:txBody>
      </p:sp>
      <p:sp>
        <p:nvSpPr>
          <p:cNvPr id="5" name="Freeform 5" descr="A logo of a ship  Description automatically generated"/>
          <p:cNvSpPr/>
          <p:nvPr/>
        </p:nvSpPr>
        <p:spPr>
          <a:xfrm>
            <a:off x="457200" y="300988"/>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5"/>
            <a:stretch>
              <a:fillRect/>
            </a:stretch>
          </a:blipFill>
        </p:spPr>
        <p:txBody>
          <a:bodyPr/>
          <a:lstStyle/>
          <a:p>
            <a:endParaRPr lang="en-US"/>
          </a:p>
        </p:txBody>
      </p:sp>
      <p:sp>
        <p:nvSpPr>
          <p:cNvPr id="6" name="Freeform 6" descr="Clock with solid fill"/>
          <p:cNvSpPr/>
          <p:nvPr/>
        </p:nvSpPr>
        <p:spPr>
          <a:xfrm>
            <a:off x="1440156" y="6304581"/>
            <a:ext cx="1676400" cy="1676400"/>
          </a:xfrm>
          <a:custGeom>
            <a:avLst/>
            <a:gdLst/>
            <a:ahLst/>
            <a:cxnLst/>
            <a:rect l="l" t="t" r="r" b="b"/>
            <a:pathLst>
              <a:path w="1676400" h="1676400">
                <a:moveTo>
                  <a:pt x="0" y="0"/>
                </a:moveTo>
                <a:lnTo>
                  <a:pt x="1676400" y="0"/>
                </a:lnTo>
                <a:lnTo>
                  <a:pt x="1676400" y="1676401"/>
                </a:lnTo>
                <a:lnTo>
                  <a:pt x="0" y="1676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13114897" y="6063023"/>
            <a:ext cx="3588927" cy="3588927"/>
            <a:chOff x="0" y="0"/>
            <a:chExt cx="4785235" cy="4785235"/>
          </a:xfrm>
        </p:grpSpPr>
        <p:sp>
          <p:nvSpPr>
            <p:cNvPr id="8" name="Freeform 8"/>
            <p:cNvSpPr/>
            <p:nvPr/>
          </p:nvSpPr>
          <p:spPr>
            <a:xfrm>
              <a:off x="0" y="0"/>
              <a:ext cx="4785235" cy="4785235"/>
            </a:xfrm>
            <a:custGeom>
              <a:avLst/>
              <a:gdLst/>
              <a:ahLst/>
              <a:cxnLst/>
              <a:rect l="l" t="t" r="r" b="b"/>
              <a:pathLst>
                <a:path w="4785235" h="4785235">
                  <a:moveTo>
                    <a:pt x="0" y="0"/>
                  </a:moveTo>
                  <a:lnTo>
                    <a:pt x="4785235" y="0"/>
                  </a:lnTo>
                  <a:lnTo>
                    <a:pt x="4785235" y="4785235"/>
                  </a:lnTo>
                  <a:lnTo>
                    <a:pt x="0" y="4785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9" name="TextBox 9"/>
          <p:cNvSpPr txBox="1"/>
          <p:nvPr/>
        </p:nvSpPr>
        <p:spPr>
          <a:xfrm>
            <a:off x="4157524" y="7633319"/>
            <a:ext cx="8766873" cy="1790700"/>
          </a:xfrm>
          <a:prstGeom prst="rect">
            <a:avLst/>
          </a:prstGeom>
        </p:spPr>
        <p:txBody>
          <a:bodyPr lIns="0" tIns="0" rIns="0" bIns="0" rtlCol="0" anchor="t">
            <a:spAutoFit/>
          </a:bodyPr>
          <a:lstStyle/>
          <a:p>
            <a:pPr algn="r">
              <a:lnSpc>
                <a:spcPts val="6654"/>
              </a:lnSpc>
            </a:pPr>
            <a:r>
              <a:rPr lang="en-US" sz="5545">
                <a:solidFill>
                  <a:srgbClr val="A7A9AC"/>
                </a:solidFill>
                <a:latin typeface="Futura"/>
                <a:ea typeface="Futura"/>
                <a:cs typeface="Futura"/>
                <a:sym typeface="Futura"/>
              </a:rPr>
              <a:t>Apply now:</a:t>
            </a:r>
            <a:r>
              <a:rPr lang="en-US" sz="5545">
                <a:solidFill>
                  <a:srgbClr val="F47B20"/>
                </a:solidFill>
                <a:latin typeface="Futura"/>
                <a:ea typeface="Futura"/>
                <a:cs typeface="Futura"/>
                <a:sym typeface="Futura"/>
              </a:rPr>
              <a:t> ftlcity.info/startupftl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685607" y="6694218"/>
            <a:ext cx="10380725" cy="0"/>
          </a:xfrm>
          <a:prstGeom prst="line">
            <a:avLst/>
          </a:prstGeom>
          <a:ln w="19050" cap="flat">
            <a:solidFill>
              <a:srgbClr val="100F0D"/>
            </a:solidFill>
            <a:prstDash val="solid"/>
            <a:headEnd type="none" w="sm" len="sm"/>
            <a:tailEnd type="none" w="sm" len="sm"/>
          </a:ln>
        </p:spPr>
        <p:txBody>
          <a:bodyPr/>
          <a:lstStyle/>
          <a:p>
            <a:endParaRPr lang="en-US"/>
          </a:p>
        </p:txBody>
      </p:sp>
      <p:sp>
        <p:nvSpPr>
          <p:cNvPr id="3" name="Freeform 3"/>
          <p:cNvSpPr/>
          <p:nvPr/>
        </p:nvSpPr>
        <p:spPr>
          <a:xfrm rot="-10800000">
            <a:off x="619050" y="9196189"/>
            <a:ext cx="3366871" cy="967975"/>
          </a:xfrm>
          <a:custGeom>
            <a:avLst/>
            <a:gdLst/>
            <a:ahLst/>
            <a:cxnLst/>
            <a:rect l="l" t="t" r="r" b="b"/>
            <a:pathLst>
              <a:path w="3366871" h="967975">
                <a:moveTo>
                  <a:pt x="0" y="0"/>
                </a:moveTo>
                <a:lnTo>
                  <a:pt x="3366871" y="0"/>
                </a:lnTo>
                <a:lnTo>
                  <a:pt x="3366871" y="967976"/>
                </a:lnTo>
                <a:lnTo>
                  <a:pt x="0" y="967976"/>
                </a:lnTo>
                <a:lnTo>
                  <a:pt x="0" y="0"/>
                </a:lnTo>
                <a:close/>
              </a:path>
            </a:pathLst>
          </a:custGeom>
          <a:blipFill>
            <a:blip r:embed="rId2">
              <a:alphaModFix amt="29000"/>
            </a:blip>
            <a:stretch>
              <a:fillRect/>
            </a:stretch>
          </a:blipFill>
        </p:spPr>
        <p:txBody>
          <a:bodyPr/>
          <a:lstStyle/>
          <a:p>
            <a:endParaRPr lang="en-US"/>
          </a:p>
        </p:txBody>
      </p:sp>
      <p:grpSp>
        <p:nvGrpSpPr>
          <p:cNvPr id="4" name="Group 4"/>
          <p:cNvGrpSpPr>
            <a:grpSpLocks noChangeAspect="1"/>
          </p:cNvGrpSpPr>
          <p:nvPr/>
        </p:nvGrpSpPr>
        <p:grpSpPr>
          <a:xfrm>
            <a:off x="500311" y="6081561"/>
            <a:ext cx="3097689" cy="3598616"/>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t="-28173" b="-28173"/>
              </a:stretch>
            </a:blipFill>
          </p:spPr>
          <p:txBody>
            <a:bodyPr/>
            <a:lstStyle/>
            <a:p>
              <a:endParaRPr lang="en-US"/>
            </a:p>
          </p:txBody>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BF7"/>
            </a:solidFill>
          </p:spPr>
          <p:txBody>
            <a:bodyPr/>
            <a:lstStyle/>
            <a:p>
              <a:endParaRPr lang="en-US"/>
            </a:p>
          </p:txBody>
        </p:sp>
      </p:grpSp>
      <p:sp>
        <p:nvSpPr>
          <p:cNvPr id="9" name="Freeform 9"/>
          <p:cNvSpPr/>
          <p:nvPr/>
        </p:nvSpPr>
        <p:spPr>
          <a:xfrm rot="-10800000">
            <a:off x="3794145" y="8057882"/>
            <a:ext cx="3366871" cy="967975"/>
          </a:xfrm>
          <a:custGeom>
            <a:avLst/>
            <a:gdLst/>
            <a:ahLst/>
            <a:cxnLst/>
            <a:rect l="l" t="t" r="r" b="b"/>
            <a:pathLst>
              <a:path w="3366871" h="967975">
                <a:moveTo>
                  <a:pt x="0" y="0"/>
                </a:moveTo>
                <a:lnTo>
                  <a:pt x="3366871" y="0"/>
                </a:lnTo>
                <a:lnTo>
                  <a:pt x="3366871" y="967975"/>
                </a:lnTo>
                <a:lnTo>
                  <a:pt x="0" y="967975"/>
                </a:lnTo>
                <a:lnTo>
                  <a:pt x="0" y="0"/>
                </a:lnTo>
                <a:close/>
              </a:path>
            </a:pathLst>
          </a:custGeom>
          <a:blipFill>
            <a:blip r:embed="rId2">
              <a:alphaModFix amt="29000"/>
            </a:blip>
            <a:stretch>
              <a:fillRect/>
            </a:stretch>
          </a:blipFill>
        </p:spPr>
        <p:txBody>
          <a:bodyPr/>
          <a:lstStyle/>
          <a:p>
            <a:endParaRPr lang="en-US"/>
          </a:p>
        </p:txBody>
      </p:sp>
      <p:grpSp>
        <p:nvGrpSpPr>
          <p:cNvPr id="10" name="Group 10"/>
          <p:cNvGrpSpPr>
            <a:grpSpLocks noChangeAspect="1"/>
          </p:cNvGrpSpPr>
          <p:nvPr/>
        </p:nvGrpSpPr>
        <p:grpSpPr>
          <a:xfrm>
            <a:off x="3923981" y="4850295"/>
            <a:ext cx="3097689" cy="3598616"/>
            <a:chOff x="0" y="0"/>
            <a:chExt cx="5466080" cy="6350000"/>
          </a:xfrm>
        </p:grpSpPr>
        <p:sp>
          <p:nvSpPr>
            <p:cNvPr id="11" name="Freeform 11"/>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12" name="Freeform 12"/>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22045" r="-22045"/>
              </a:stretch>
            </a:blipFill>
          </p:spPr>
          <p:txBody>
            <a:bodyPr/>
            <a:lstStyle/>
            <a:p>
              <a:endParaRPr lang="en-US"/>
            </a:p>
          </p:txBody>
        </p:sp>
        <p:sp>
          <p:nvSpPr>
            <p:cNvPr id="13" name="Freeform 13"/>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4" name="Freeform 14"/>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BF7"/>
            </a:solidFill>
          </p:spPr>
          <p:txBody>
            <a:bodyPr/>
            <a:lstStyle/>
            <a:p>
              <a:endParaRPr lang="en-US"/>
            </a:p>
          </p:txBody>
        </p:sp>
      </p:grpSp>
      <p:sp>
        <p:nvSpPr>
          <p:cNvPr id="15" name="Freeform 15"/>
          <p:cNvSpPr/>
          <p:nvPr/>
        </p:nvSpPr>
        <p:spPr>
          <a:xfrm rot="-10800000">
            <a:off x="7255899" y="6912894"/>
            <a:ext cx="3366871" cy="967975"/>
          </a:xfrm>
          <a:custGeom>
            <a:avLst/>
            <a:gdLst/>
            <a:ahLst/>
            <a:cxnLst/>
            <a:rect l="l" t="t" r="r" b="b"/>
            <a:pathLst>
              <a:path w="3366871" h="967975">
                <a:moveTo>
                  <a:pt x="0" y="0"/>
                </a:moveTo>
                <a:lnTo>
                  <a:pt x="3366871" y="0"/>
                </a:lnTo>
                <a:lnTo>
                  <a:pt x="3366871" y="967975"/>
                </a:lnTo>
                <a:lnTo>
                  <a:pt x="0" y="967975"/>
                </a:lnTo>
                <a:lnTo>
                  <a:pt x="0" y="0"/>
                </a:lnTo>
                <a:close/>
              </a:path>
            </a:pathLst>
          </a:custGeom>
          <a:blipFill>
            <a:blip r:embed="rId2">
              <a:alphaModFix amt="29000"/>
            </a:blip>
            <a:stretch>
              <a:fillRect/>
            </a:stretch>
          </a:blipFill>
        </p:spPr>
        <p:txBody>
          <a:bodyPr/>
          <a:lstStyle/>
          <a:p>
            <a:endParaRPr lang="en-US"/>
          </a:p>
        </p:txBody>
      </p:sp>
      <p:grpSp>
        <p:nvGrpSpPr>
          <p:cNvPr id="16" name="Group 16"/>
          <p:cNvGrpSpPr>
            <a:grpSpLocks noChangeAspect="1"/>
          </p:cNvGrpSpPr>
          <p:nvPr/>
        </p:nvGrpSpPr>
        <p:grpSpPr>
          <a:xfrm>
            <a:off x="7385736" y="3436856"/>
            <a:ext cx="3328771" cy="3867067"/>
            <a:chOff x="0" y="0"/>
            <a:chExt cx="5466080" cy="6350000"/>
          </a:xfrm>
        </p:grpSpPr>
        <p:sp>
          <p:nvSpPr>
            <p:cNvPr id="17" name="Freeform 17"/>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18" name="Freeform 18"/>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t="-28124" b="-28124"/>
              </a:stretch>
            </a:blipFill>
          </p:spPr>
          <p:txBody>
            <a:bodyPr/>
            <a:lstStyle/>
            <a:p>
              <a:endParaRPr lang="en-US"/>
            </a:p>
          </p:txBody>
        </p:sp>
        <p:sp>
          <p:nvSpPr>
            <p:cNvPr id="19" name="Freeform 19"/>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20" name="Freeform 20"/>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BF7"/>
            </a:solidFill>
          </p:spPr>
          <p:txBody>
            <a:bodyPr/>
            <a:lstStyle/>
            <a:p>
              <a:endParaRPr lang="en-US"/>
            </a:p>
          </p:txBody>
        </p:sp>
      </p:grpSp>
      <p:sp>
        <p:nvSpPr>
          <p:cNvPr id="21" name="Freeform 21"/>
          <p:cNvSpPr/>
          <p:nvPr/>
        </p:nvSpPr>
        <p:spPr>
          <a:xfrm rot="-10800000">
            <a:off x="10838332" y="5573843"/>
            <a:ext cx="3366871" cy="967975"/>
          </a:xfrm>
          <a:custGeom>
            <a:avLst/>
            <a:gdLst/>
            <a:ahLst/>
            <a:cxnLst/>
            <a:rect l="l" t="t" r="r" b="b"/>
            <a:pathLst>
              <a:path w="3366871" h="967975">
                <a:moveTo>
                  <a:pt x="0" y="0"/>
                </a:moveTo>
                <a:lnTo>
                  <a:pt x="3366871" y="0"/>
                </a:lnTo>
                <a:lnTo>
                  <a:pt x="3366871" y="967975"/>
                </a:lnTo>
                <a:lnTo>
                  <a:pt x="0" y="967975"/>
                </a:lnTo>
                <a:lnTo>
                  <a:pt x="0" y="0"/>
                </a:lnTo>
                <a:close/>
              </a:path>
            </a:pathLst>
          </a:custGeom>
          <a:blipFill>
            <a:blip r:embed="rId2">
              <a:alphaModFix amt="29000"/>
            </a:blip>
            <a:stretch>
              <a:fillRect/>
            </a:stretch>
          </a:blipFill>
        </p:spPr>
        <p:txBody>
          <a:bodyPr/>
          <a:lstStyle/>
          <a:p>
            <a:endParaRPr lang="en-US"/>
          </a:p>
        </p:txBody>
      </p:sp>
      <p:grpSp>
        <p:nvGrpSpPr>
          <p:cNvPr id="22" name="Group 22"/>
          <p:cNvGrpSpPr>
            <a:grpSpLocks noChangeAspect="1"/>
          </p:cNvGrpSpPr>
          <p:nvPr/>
        </p:nvGrpSpPr>
        <p:grpSpPr>
          <a:xfrm>
            <a:off x="10968168" y="2078700"/>
            <a:ext cx="3345217" cy="3886172"/>
            <a:chOff x="0" y="0"/>
            <a:chExt cx="5466080" cy="6350000"/>
          </a:xfrm>
        </p:grpSpPr>
        <p:sp>
          <p:nvSpPr>
            <p:cNvPr id="23" name="Freeform 2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24" name="Freeform 2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12138" r="-31951"/>
              </a:stretch>
            </a:blipFill>
          </p:spPr>
          <p:txBody>
            <a:bodyPr/>
            <a:lstStyle/>
            <a:p>
              <a:endParaRPr lang="en-US"/>
            </a:p>
          </p:txBody>
        </p:sp>
        <p:sp>
          <p:nvSpPr>
            <p:cNvPr id="25" name="Freeform 2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26" name="Freeform 2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BF7"/>
            </a:solidFill>
          </p:spPr>
          <p:txBody>
            <a:bodyPr/>
            <a:lstStyle/>
            <a:p>
              <a:endParaRPr lang="en-US"/>
            </a:p>
          </p:txBody>
        </p:sp>
      </p:grpSp>
      <p:sp>
        <p:nvSpPr>
          <p:cNvPr id="27" name="Freeform 27"/>
          <p:cNvSpPr/>
          <p:nvPr/>
        </p:nvSpPr>
        <p:spPr>
          <a:xfrm rot="-10800000">
            <a:off x="14522935" y="4290992"/>
            <a:ext cx="3366871" cy="967975"/>
          </a:xfrm>
          <a:custGeom>
            <a:avLst/>
            <a:gdLst/>
            <a:ahLst/>
            <a:cxnLst/>
            <a:rect l="l" t="t" r="r" b="b"/>
            <a:pathLst>
              <a:path w="3366871" h="967975">
                <a:moveTo>
                  <a:pt x="0" y="0"/>
                </a:moveTo>
                <a:lnTo>
                  <a:pt x="3366870" y="0"/>
                </a:lnTo>
                <a:lnTo>
                  <a:pt x="3366870" y="967976"/>
                </a:lnTo>
                <a:lnTo>
                  <a:pt x="0" y="967976"/>
                </a:lnTo>
                <a:lnTo>
                  <a:pt x="0" y="0"/>
                </a:lnTo>
                <a:close/>
              </a:path>
            </a:pathLst>
          </a:custGeom>
          <a:blipFill>
            <a:blip r:embed="rId2">
              <a:alphaModFix amt="29000"/>
            </a:blip>
            <a:stretch>
              <a:fillRect/>
            </a:stretch>
          </a:blipFill>
        </p:spPr>
        <p:txBody>
          <a:bodyPr/>
          <a:lstStyle/>
          <a:p>
            <a:endParaRPr lang="en-US"/>
          </a:p>
        </p:txBody>
      </p:sp>
      <p:grpSp>
        <p:nvGrpSpPr>
          <p:cNvPr id="28" name="Group 28"/>
          <p:cNvGrpSpPr>
            <a:grpSpLocks noChangeAspect="1"/>
          </p:cNvGrpSpPr>
          <p:nvPr/>
        </p:nvGrpSpPr>
        <p:grpSpPr>
          <a:xfrm>
            <a:off x="14652771" y="836816"/>
            <a:ext cx="3309953" cy="3845205"/>
            <a:chOff x="0" y="0"/>
            <a:chExt cx="5466080" cy="6350000"/>
          </a:xfrm>
        </p:grpSpPr>
        <p:sp>
          <p:nvSpPr>
            <p:cNvPr id="29" name="Freeform 2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30" name="Freeform 3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2045" r="-22045"/>
              </a:stretch>
            </a:blipFill>
          </p:spPr>
          <p:txBody>
            <a:bodyPr/>
            <a:lstStyle/>
            <a:p>
              <a:endParaRPr lang="en-US"/>
            </a:p>
          </p:txBody>
        </p:sp>
        <p:sp>
          <p:nvSpPr>
            <p:cNvPr id="31" name="Freeform 3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32" name="Freeform 3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BF7"/>
            </a:solidFill>
          </p:spPr>
          <p:txBody>
            <a:bodyPr/>
            <a:lstStyle/>
            <a:p>
              <a:endParaRPr lang="en-US"/>
            </a:p>
          </p:txBody>
        </p:sp>
      </p:grpSp>
      <p:sp>
        <p:nvSpPr>
          <p:cNvPr id="33" name="AutoShape 33"/>
          <p:cNvSpPr/>
          <p:nvPr/>
        </p:nvSpPr>
        <p:spPr>
          <a:xfrm>
            <a:off x="7907275" y="8251071"/>
            <a:ext cx="10380725" cy="0"/>
          </a:xfrm>
          <a:prstGeom prst="line">
            <a:avLst/>
          </a:prstGeom>
          <a:ln w="19050" cap="flat">
            <a:solidFill>
              <a:srgbClr val="100F0D"/>
            </a:solidFill>
            <a:prstDash val="solid"/>
            <a:headEnd type="none" w="sm" len="sm"/>
            <a:tailEnd type="none" w="sm" len="sm"/>
          </a:ln>
        </p:spPr>
        <p:txBody>
          <a:bodyPr/>
          <a:lstStyle/>
          <a:p>
            <a:endParaRPr lang="en-US"/>
          </a:p>
        </p:txBody>
      </p:sp>
      <p:sp>
        <p:nvSpPr>
          <p:cNvPr id="34" name="TextBox 34"/>
          <p:cNvSpPr txBox="1"/>
          <p:nvPr/>
        </p:nvSpPr>
        <p:spPr>
          <a:xfrm>
            <a:off x="683666" y="9002617"/>
            <a:ext cx="2786980" cy="421297"/>
          </a:xfrm>
          <a:prstGeom prst="rect">
            <a:avLst/>
          </a:prstGeom>
        </p:spPr>
        <p:txBody>
          <a:bodyPr lIns="0" tIns="0" rIns="0" bIns="0" rtlCol="0" anchor="t">
            <a:spAutoFit/>
          </a:bodyPr>
          <a:lstStyle/>
          <a:p>
            <a:pPr marL="0" lvl="0" indent="0" algn="ctr">
              <a:lnSpc>
                <a:spcPts val="3028"/>
              </a:lnSpc>
              <a:spcBef>
                <a:spcPct val="0"/>
              </a:spcBef>
            </a:pPr>
            <a:r>
              <a:rPr lang="en-US" sz="2163" b="1">
                <a:solidFill>
                  <a:srgbClr val="003049"/>
                </a:solidFill>
                <a:latin typeface="Futura Bold"/>
                <a:ea typeface="Futura Bold"/>
                <a:cs typeface="Futura Bold"/>
                <a:sym typeface="Futura Bold"/>
              </a:rPr>
              <a:t>Ideate</a:t>
            </a:r>
          </a:p>
        </p:txBody>
      </p:sp>
      <p:sp>
        <p:nvSpPr>
          <p:cNvPr id="35" name="TextBox 35"/>
          <p:cNvSpPr txBox="1"/>
          <p:nvPr/>
        </p:nvSpPr>
        <p:spPr>
          <a:xfrm>
            <a:off x="4079336" y="7771351"/>
            <a:ext cx="2786980" cy="421297"/>
          </a:xfrm>
          <a:prstGeom prst="rect">
            <a:avLst/>
          </a:prstGeom>
        </p:spPr>
        <p:txBody>
          <a:bodyPr lIns="0" tIns="0" rIns="0" bIns="0" rtlCol="0" anchor="t">
            <a:spAutoFit/>
          </a:bodyPr>
          <a:lstStyle/>
          <a:p>
            <a:pPr marL="0" lvl="0" indent="0" algn="ctr">
              <a:lnSpc>
                <a:spcPts val="3028"/>
              </a:lnSpc>
              <a:spcBef>
                <a:spcPct val="0"/>
              </a:spcBef>
            </a:pPr>
            <a:r>
              <a:rPr lang="en-US" sz="2163" b="1">
                <a:solidFill>
                  <a:srgbClr val="003049"/>
                </a:solidFill>
                <a:latin typeface="Futura Bold"/>
                <a:ea typeface="Futura Bold"/>
                <a:cs typeface="Futura Bold"/>
                <a:sym typeface="Futura Bold"/>
              </a:rPr>
              <a:t>Position</a:t>
            </a:r>
          </a:p>
        </p:txBody>
      </p:sp>
      <p:sp>
        <p:nvSpPr>
          <p:cNvPr id="36" name="TextBox 36"/>
          <p:cNvSpPr txBox="1"/>
          <p:nvPr/>
        </p:nvSpPr>
        <p:spPr>
          <a:xfrm>
            <a:off x="7528595" y="6626363"/>
            <a:ext cx="2786980" cy="421297"/>
          </a:xfrm>
          <a:prstGeom prst="rect">
            <a:avLst/>
          </a:prstGeom>
        </p:spPr>
        <p:txBody>
          <a:bodyPr lIns="0" tIns="0" rIns="0" bIns="0" rtlCol="0" anchor="t">
            <a:spAutoFit/>
          </a:bodyPr>
          <a:lstStyle/>
          <a:p>
            <a:pPr marL="0" lvl="0" indent="0" algn="ctr">
              <a:lnSpc>
                <a:spcPts val="3028"/>
              </a:lnSpc>
              <a:spcBef>
                <a:spcPct val="0"/>
              </a:spcBef>
            </a:pPr>
            <a:r>
              <a:rPr lang="en-US" sz="2163" b="1">
                <a:solidFill>
                  <a:srgbClr val="003049"/>
                </a:solidFill>
                <a:latin typeface="Futura Bold"/>
                <a:ea typeface="Futura Bold"/>
                <a:cs typeface="Futura Bold"/>
                <a:sym typeface="Futura Bold"/>
              </a:rPr>
              <a:t>Commit</a:t>
            </a:r>
          </a:p>
        </p:txBody>
      </p:sp>
      <p:sp>
        <p:nvSpPr>
          <p:cNvPr id="37" name="TextBox 37"/>
          <p:cNvSpPr txBox="1"/>
          <p:nvPr/>
        </p:nvSpPr>
        <p:spPr>
          <a:xfrm>
            <a:off x="11247287" y="5287312"/>
            <a:ext cx="2786980" cy="421297"/>
          </a:xfrm>
          <a:prstGeom prst="rect">
            <a:avLst/>
          </a:prstGeom>
        </p:spPr>
        <p:txBody>
          <a:bodyPr lIns="0" tIns="0" rIns="0" bIns="0" rtlCol="0" anchor="t">
            <a:spAutoFit/>
          </a:bodyPr>
          <a:lstStyle/>
          <a:p>
            <a:pPr marL="0" lvl="0" indent="0" algn="ctr">
              <a:lnSpc>
                <a:spcPts val="3028"/>
              </a:lnSpc>
              <a:spcBef>
                <a:spcPct val="0"/>
              </a:spcBef>
            </a:pPr>
            <a:r>
              <a:rPr lang="en-US" sz="2163" b="1">
                <a:solidFill>
                  <a:srgbClr val="003049"/>
                </a:solidFill>
                <a:latin typeface="Futura Bold"/>
                <a:ea typeface="Futura Bold"/>
                <a:cs typeface="Futura Bold"/>
                <a:sym typeface="Futura Bold"/>
              </a:rPr>
              <a:t>Refine</a:t>
            </a:r>
          </a:p>
        </p:txBody>
      </p:sp>
      <p:sp>
        <p:nvSpPr>
          <p:cNvPr id="38" name="TextBox 38"/>
          <p:cNvSpPr txBox="1"/>
          <p:nvPr/>
        </p:nvSpPr>
        <p:spPr>
          <a:xfrm>
            <a:off x="14887672" y="4004572"/>
            <a:ext cx="2786980" cy="421297"/>
          </a:xfrm>
          <a:prstGeom prst="rect">
            <a:avLst/>
          </a:prstGeom>
        </p:spPr>
        <p:txBody>
          <a:bodyPr lIns="0" tIns="0" rIns="0" bIns="0" rtlCol="0" anchor="t">
            <a:spAutoFit/>
          </a:bodyPr>
          <a:lstStyle/>
          <a:p>
            <a:pPr marL="0" lvl="0" indent="0" algn="ctr">
              <a:lnSpc>
                <a:spcPts val="3028"/>
              </a:lnSpc>
              <a:spcBef>
                <a:spcPct val="0"/>
              </a:spcBef>
            </a:pPr>
            <a:r>
              <a:rPr lang="en-US" sz="2163" b="1">
                <a:solidFill>
                  <a:srgbClr val="003049"/>
                </a:solidFill>
                <a:latin typeface="Futura Bold"/>
                <a:ea typeface="Futura Bold"/>
                <a:cs typeface="Futura Bold"/>
                <a:sym typeface="Futura Bold"/>
              </a:rPr>
              <a:t>Launch</a:t>
            </a:r>
          </a:p>
        </p:txBody>
      </p:sp>
      <p:grpSp>
        <p:nvGrpSpPr>
          <p:cNvPr id="39" name="Group 39"/>
          <p:cNvGrpSpPr/>
          <p:nvPr/>
        </p:nvGrpSpPr>
        <p:grpSpPr>
          <a:xfrm>
            <a:off x="4088861" y="4994341"/>
            <a:ext cx="2786980" cy="2722850"/>
            <a:chOff x="0" y="0"/>
            <a:chExt cx="771994" cy="754230"/>
          </a:xfrm>
        </p:grpSpPr>
        <p:sp>
          <p:nvSpPr>
            <p:cNvPr id="40" name="Freeform 40"/>
            <p:cNvSpPr/>
            <p:nvPr/>
          </p:nvSpPr>
          <p:spPr>
            <a:xfrm>
              <a:off x="0" y="0"/>
              <a:ext cx="771994" cy="754230"/>
            </a:xfrm>
            <a:custGeom>
              <a:avLst/>
              <a:gdLst/>
              <a:ahLst/>
              <a:cxnLst/>
              <a:rect l="l" t="t" r="r" b="b"/>
              <a:pathLst>
                <a:path w="771994" h="754230">
                  <a:moveTo>
                    <a:pt x="0" y="0"/>
                  </a:moveTo>
                  <a:lnTo>
                    <a:pt x="771994" y="0"/>
                  </a:lnTo>
                  <a:lnTo>
                    <a:pt x="771994" y="754230"/>
                  </a:lnTo>
                  <a:lnTo>
                    <a:pt x="0" y="754230"/>
                  </a:lnTo>
                  <a:close/>
                </a:path>
              </a:pathLst>
            </a:custGeom>
            <a:solidFill>
              <a:srgbClr val="F8E4CE"/>
            </a:solidFill>
          </p:spPr>
          <p:txBody>
            <a:bodyPr/>
            <a:lstStyle/>
            <a:p>
              <a:endParaRPr lang="en-US"/>
            </a:p>
          </p:txBody>
        </p:sp>
        <p:sp>
          <p:nvSpPr>
            <p:cNvPr id="41" name="TextBox 41"/>
            <p:cNvSpPr txBox="1"/>
            <p:nvPr/>
          </p:nvSpPr>
          <p:spPr>
            <a:xfrm>
              <a:off x="0" y="-57150"/>
              <a:ext cx="771994" cy="811380"/>
            </a:xfrm>
            <a:prstGeom prst="rect">
              <a:avLst/>
            </a:prstGeom>
          </p:spPr>
          <p:txBody>
            <a:bodyPr lIns="50800" tIns="50800" rIns="50800" bIns="50800" rtlCol="0" anchor="ctr"/>
            <a:lstStyle/>
            <a:p>
              <a:pPr algn="ctr">
                <a:lnSpc>
                  <a:spcPts val="2489"/>
                </a:lnSpc>
              </a:pPr>
              <a:r>
                <a:rPr lang="en-US" sz="1929" spc="-52">
                  <a:solidFill>
                    <a:srgbClr val="000000"/>
                  </a:solidFill>
                  <a:latin typeface="Futura"/>
                  <a:ea typeface="Futura"/>
                  <a:cs typeface="Futura"/>
                  <a:sym typeface="Futura"/>
                </a:rPr>
                <a:t>Participants will explore strategies to identify and evaluate opportunities for business start-up and growth. Participants will learn how to conduct market research to understand their industry.</a:t>
              </a:r>
            </a:p>
          </p:txBody>
        </p:sp>
      </p:grpSp>
      <p:grpSp>
        <p:nvGrpSpPr>
          <p:cNvPr id="42" name="Group 42"/>
          <p:cNvGrpSpPr/>
          <p:nvPr/>
        </p:nvGrpSpPr>
        <p:grpSpPr>
          <a:xfrm>
            <a:off x="7523761" y="3541836"/>
            <a:ext cx="3052721" cy="2999982"/>
            <a:chOff x="0" y="0"/>
            <a:chExt cx="845604" cy="830995"/>
          </a:xfrm>
        </p:grpSpPr>
        <p:sp>
          <p:nvSpPr>
            <p:cNvPr id="43" name="Freeform 43"/>
            <p:cNvSpPr/>
            <p:nvPr/>
          </p:nvSpPr>
          <p:spPr>
            <a:xfrm>
              <a:off x="0" y="0"/>
              <a:ext cx="845604" cy="830995"/>
            </a:xfrm>
            <a:custGeom>
              <a:avLst/>
              <a:gdLst/>
              <a:ahLst/>
              <a:cxnLst/>
              <a:rect l="l" t="t" r="r" b="b"/>
              <a:pathLst>
                <a:path w="845604" h="830995">
                  <a:moveTo>
                    <a:pt x="0" y="0"/>
                  </a:moveTo>
                  <a:lnTo>
                    <a:pt x="845604" y="0"/>
                  </a:lnTo>
                  <a:lnTo>
                    <a:pt x="845604" y="830995"/>
                  </a:lnTo>
                  <a:lnTo>
                    <a:pt x="0" y="830995"/>
                  </a:lnTo>
                  <a:close/>
                </a:path>
              </a:pathLst>
            </a:custGeom>
            <a:solidFill>
              <a:srgbClr val="F8E4CE"/>
            </a:solidFill>
          </p:spPr>
          <p:txBody>
            <a:bodyPr/>
            <a:lstStyle/>
            <a:p>
              <a:endParaRPr lang="en-US"/>
            </a:p>
          </p:txBody>
        </p:sp>
        <p:sp>
          <p:nvSpPr>
            <p:cNvPr id="44" name="TextBox 44"/>
            <p:cNvSpPr txBox="1"/>
            <p:nvPr/>
          </p:nvSpPr>
          <p:spPr>
            <a:xfrm>
              <a:off x="0" y="-57150"/>
              <a:ext cx="845604" cy="888145"/>
            </a:xfrm>
            <a:prstGeom prst="rect">
              <a:avLst/>
            </a:prstGeom>
          </p:spPr>
          <p:txBody>
            <a:bodyPr lIns="50800" tIns="50800" rIns="50800" bIns="50800" rtlCol="0" anchor="ctr"/>
            <a:lstStyle/>
            <a:p>
              <a:pPr algn="ctr">
                <a:lnSpc>
                  <a:spcPts val="2489"/>
                </a:lnSpc>
              </a:pPr>
              <a:r>
                <a:rPr lang="en-US" sz="1929" spc="-52">
                  <a:solidFill>
                    <a:srgbClr val="000000"/>
                  </a:solidFill>
                  <a:latin typeface="Futura"/>
                  <a:ea typeface="Futura"/>
                  <a:cs typeface="Futura"/>
                  <a:sym typeface="Futura"/>
                </a:rPr>
                <a:t>Participants will learn how to sell and distribute their product/service identifying the best marketing strategies. Participants will learn how to build their best sales team and how to implement their business brand into their business processes.</a:t>
              </a:r>
            </a:p>
          </p:txBody>
        </p:sp>
      </p:grpSp>
      <p:grpSp>
        <p:nvGrpSpPr>
          <p:cNvPr id="45" name="Group 45"/>
          <p:cNvGrpSpPr/>
          <p:nvPr/>
        </p:nvGrpSpPr>
        <p:grpSpPr>
          <a:xfrm>
            <a:off x="11025684" y="2219937"/>
            <a:ext cx="3230185" cy="3015576"/>
            <a:chOff x="0" y="0"/>
            <a:chExt cx="894762" cy="835315"/>
          </a:xfrm>
        </p:grpSpPr>
        <p:sp>
          <p:nvSpPr>
            <p:cNvPr id="46" name="Freeform 46"/>
            <p:cNvSpPr/>
            <p:nvPr/>
          </p:nvSpPr>
          <p:spPr>
            <a:xfrm>
              <a:off x="0" y="0"/>
              <a:ext cx="894762" cy="835315"/>
            </a:xfrm>
            <a:custGeom>
              <a:avLst/>
              <a:gdLst/>
              <a:ahLst/>
              <a:cxnLst/>
              <a:rect l="l" t="t" r="r" b="b"/>
              <a:pathLst>
                <a:path w="894762" h="835315">
                  <a:moveTo>
                    <a:pt x="0" y="0"/>
                  </a:moveTo>
                  <a:lnTo>
                    <a:pt x="894762" y="0"/>
                  </a:lnTo>
                  <a:lnTo>
                    <a:pt x="894762" y="835315"/>
                  </a:lnTo>
                  <a:lnTo>
                    <a:pt x="0" y="835315"/>
                  </a:lnTo>
                  <a:close/>
                </a:path>
              </a:pathLst>
            </a:custGeom>
            <a:solidFill>
              <a:srgbClr val="F8E4CE"/>
            </a:solidFill>
          </p:spPr>
          <p:txBody>
            <a:bodyPr/>
            <a:lstStyle/>
            <a:p>
              <a:endParaRPr lang="en-US"/>
            </a:p>
          </p:txBody>
        </p:sp>
        <p:sp>
          <p:nvSpPr>
            <p:cNvPr id="47" name="TextBox 47"/>
            <p:cNvSpPr txBox="1"/>
            <p:nvPr/>
          </p:nvSpPr>
          <p:spPr>
            <a:xfrm>
              <a:off x="0" y="-57150"/>
              <a:ext cx="894762" cy="892465"/>
            </a:xfrm>
            <a:prstGeom prst="rect">
              <a:avLst/>
            </a:prstGeom>
          </p:spPr>
          <p:txBody>
            <a:bodyPr lIns="50800" tIns="50800" rIns="50800" bIns="50800" rtlCol="0" anchor="ctr"/>
            <a:lstStyle/>
            <a:p>
              <a:pPr algn="ctr">
                <a:lnSpc>
                  <a:spcPts val="2489"/>
                </a:lnSpc>
              </a:pPr>
              <a:r>
                <a:rPr lang="en-US" sz="1929" spc="-52">
                  <a:solidFill>
                    <a:srgbClr val="000000"/>
                  </a:solidFill>
                  <a:latin typeface="Futura"/>
                  <a:ea typeface="Futura"/>
                  <a:cs typeface="Futura"/>
                  <a:sym typeface="Futura"/>
                </a:rPr>
                <a:t>Participants will write and refine their business plan that will guide the launch of the business. This encompasses building the business structure. Finally, participants will identify the appropriate funding sources to reach financial goals and build profit.</a:t>
              </a:r>
            </a:p>
          </p:txBody>
        </p:sp>
      </p:grpSp>
      <p:grpSp>
        <p:nvGrpSpPr>
          <p:cNvPr id="48" name="Group 48"/>
          <p:cNvGrpSpPr/>
          <p:nvPr/>
        </p:nvGrpSpPr>
        <p:grpSpPr>
          <a:xfrm>
            <a:off x="14805155" y="992344"/>
            <a:ext cx="2952012" cy="2999982"/>
            <a:chOff x="0" y="0"/>
            <a:chExt cx="817708" cy="830995"/>
          </a:xfrm>
        </p:grpSpPr>
        <p:sp>
          <p:nvSpPr>
            <p:cNvPr id="49" name="Freeform 49"/>
            <p:cNvSpPr/>
            <p:nvPr/>
          </p:nvSpPr>
          <p:spPr>
            <a:xfrm>
              <a:off x="0" y="0"/>
              <a:ext cx="817708" cy="830995"/>
            </a:xfrm>
            <a:custGeom>
              <a:avLst/>
              <a:gdLst/>
              <a:ahLst/>
              <a:cxnLst/>
              <a:rect l="l" t="t" r="r" b="b"/>
              <a:pathLst>
                <a:path w="817708" h="830995">
                  <a:moveTo>
                    <a:pt x="0" y="0"/>
                  </a:moveTo>
                  <a:lnTo>
                    <a:pt x="817708" y="0"/>
                  </a:lnTo>
                  <a:lnTo>
                    <a:pt x="817708" y="830995"/>
                  </a:lnTo>
                  <a:lnTo>
                    <a:pt x="0" y="830995"/>
                  </a:lnTo>
                  <a:close/>
                </a:path>
              </a:pathLst>
            </a:custGeom>
            <a:solidFill>
              <a:srgbClr val="F8E4CE"/>
            </a:solidFill>
          </p:spPr>
          <p:txBody>
            <a:bodyPr/>
            <a:lstStyle/>
            <a:p>
              <a:endParaRPr lang="en-US"/>
            </a:p>
          </p:txBody>
        </p:sp>
        <p:sp>
          <p:nvSpPr>
            <p:cNvPr id="50" name="TextBox 50"/>
            <p:cNvSpPr txBox="1"/>
            <p:nvPr/>
          </p:nvSpPr>
          <p:spPr>
            <a:xfrm>
              <a:off x="0" y="-57150"/>
              <a:ext cx="817708" cy="888145"/>
            </a:xfrm>
            <a:prstGeom prst="rect">
              <a:avLst/>
            </a:prstGeom>
          </p:spPr>
          <p:txBody>
            <a:bodyPr lIns="50800" tIns="50800" rIns="50800" bIns="50800" rtlCol="0" anchor="ctr"/>
            <a:lstStyle/>
            <a:p>
              <a:pPr algn="ctr">
                <a:lnSpc>
                  <a:spcPts val="2489"/>
                </a:lnSpc>
              </a:pPr>
              <a:r>
                <a:rPr lang="en-US" sz="1929" spc="-52">
                  <a:solidFill>
                    <a:srgbClr val="000000"/>
                  </a:solidFill>
                  <a:latin typeface="Futura"/>
                  <a:ea typeface="Futura"/>
                  <a:cs typeface="Futura"/>
                  <a:sym typeface="Futura"/>
                </a:rPr>
                <a:t>Participants will determine whether they are ready to launch their business. Participants will explore a “launch checklist” to ensure maximum marketing impact with the minimum amount of resources.</a:t>
              </a:r>
            </a:p>
          </p:txBody>
        </p:sp>
      </p:grpSp>
      <p:grpSp>
        <p:nvGrpSpPr>
          <p:cNvPr id="51" name="Group 51"/>
          <p:cNvGrpSpPr/>
          <p:nvPr/>
        </p:nvGrpSpPr>
        <p:grpSpPr>
          <a:xfrm>
            <a:off x="683666" y="6265124"/>
            <a:ext cx="2744649" cy="2666663"/>
            <a:chOff x="0" y="0"/>
            <a:chExt cx="760268" cy="738666"/>
          </a:xfrm>
        </p:grpSpPr>
        <p:sp>
          <p:nvSpPr>
            <p:cNvPr id="52" name="Freeform 52"/>
            <p:cNvSpPr/>
            <p:nvPr/>
          </p:nvSpPr>
          <p:spPr>
            <a:xfrm>
              <a:off x="0" y="0"/>
              <a:ext cx="760268" cy="738666"/>
            </a:xfrm>
            <a:custGeom>
              <a:avLst/>
              <a:gdLst/>
              <a:ahLst/>
              <a:cxnLst/>
              <a:rect l="l" t="t" r="r" b="b"/>
              <a:pathLst>
                <a:path w="760268" h="738666">
                  <a:moveTo>
                    <a:pt x="0" y="0"/>
                  </a:moveTo>
                  <a:lnTo>
                    <a:pt x="760268" y="0"/>
                  </a:lnTo>
                  <a:lnTo>
                    <a:pt x="760268" y="738666"/>
                  </a:lnTo>
                  <a:lnTo>
                    <a:pt x="0" y="738666"/>
                  </a:lnTo>
                  <a:close/>
                </a:path>
              </a:pathLst>
            </a:custGeom>
            <a:solidFill>
              <a:srgbClr val="F8E4CE"/>
            </a:solidFill>
          </p:spPr>
          <p:txBody>
            <a:bodyPr/>
            <a:lstStyle/>
            <a:p>
              <a:endParaRPr lang="en-US"/>
            </a:p>
          </p:txBody>
        </p:sp>
        <p:sp>
          <p:nvSpPr>
            <p:cNvPr id="53" name="TextBox 53"/>
            <p:cNvSpPr txBox="1"/>
            <p:nvPr/>
          </p:nvSpPr>
          <p:spPr>
            <a:xfrm>
              <a:off x="0" y="-57150"/>
              <a:ext cx="760268" cy="795816"/>
            </a:xfrm>
            <a:prstGeom prst="rect">
              <a:avLst/>
            </a:prstGeom>
          </p:spPr>
          <p:txBody>
            <a:bodyPr lIns="50800" tIns="50800" rIns="50800" bIns="50800" rtlCol="0" anchor="ctr"/>
            <a:lstStyle/>
            <a:p>
              <a:pPr algn="ctr">
                <a:lnSpc>
                  <a:spcPts val="2489"/>
                </a:lnSpc>
              </a:pPr>
              <a:r>
                <a:rPr lang="en-US" sz="1929" spc="-52">
                  <a:solidFill>
                    <a:srgbClr val="000000"/>
                  </a:solidFill>
                  <a:latin typeface="Futura"/>
                  <a:ea typeface="Futura"/>
                  <a:cs typeface="Futura"/>
                  <a:sym typeface="Futura"/>
                </a:rPr>
                <a:t>Participants will develop and refine their business idea. The lessons will provide tools to evaluate the feasibility of their business concept before building a business plan.</a:t>
              </a:r>
            </a:p>
          </p:txBody>
        </p:sp>
      </p:grpSp>
      <p:sp>
        <p:nvSpPr>
          <p:cNvPr id="54" name="Freeform 54"/>
          <p:cNvSpPr/>
          <p:nvPr/>
        </p:nvSpPr>
        <p:spPr>
          <a:xfrm>
            <a:off x="390770" y="340165"/>
            <a:ext cx="9892061" cy="2108773"/>
          </a:xfrm>
          <a:custGeom>
            <a:avLst/>
            <a:gdLst/>
            <a:ahLst/>
            <a:cxnLst/>
            <a:rect l="l" t="t" r="r" b="b"/>
            <a:pathLst>
              <a:path w="9892061" h="2108773">
                <a:moveTo>
                  <a:pt x="0" y="0"/>
                </a:moveTo>
                <a:lnTo>
                  <a:pt x="9892060" y="0"/>
                </a:lnTo>
                <a:lnTo>
                  <a:pt x="9892060" y="2108772"/>
                </a:lnTo>
                <a:lnTo>
                  <a:pt x="0" y="2108772"/>
                </a:lnTo>
                <a:lnTo>
                  <a:pt x="0" y="0"/>
                </a:lnTo>
                <a:close/>
              </a:path>
            </a:pathLst>
          </a:custGeom>
          <a:blipFill>
            <a:blip r:embed="rId8"/>
            <a:stretch>
              <a:fillRect/>
            </a:stretch>
          </a:blipFill>
        </p:spPr>
        <p:txBody>
          <a:bodyPr/>
          <a:lstStyle/>
          <a:p>
            <a:endParaRPr lang="en-US"/>
          </a:p>
        </p:txBody>
      </p:sp>
      <p:sp>
        <p:nvSpPr>
          <p:cNvPr id="55" name="TextBox 55"/>
          <p:cNvSpPr txBox="1"/>
          <p:nvPr/>
        </p:nvSpPr>
        <p:spPr>
          <a:xfrm>
            <a:off x="562144" y="2062675"/>
            <a:ext cx="7512206" cy="836930"/>
          </a:xfrm>
          <a:prstGeom prst="rect">
            <a:avLst/>
          </a:prstGeom>
        </p:spPr>
        <p:txBody>
          <a:bodyPr lIns="0" tIns="0" rIns="0" bIns="0" rtlCol="0" anchor="t">
            <a:spAutoFit/>
          </a:bodyPr>
          <a:lstStyle/>
          <a:p>
            <a:pPr algn="l">
              <a:lnSpc>
                <a:spcPts val="3219"/>
              </a:lnSpc>
              <a:spcBef>
                <a:spcPct val="0"/>
              </a:spcBef>
            </a:pPr>
            <a:r>
              <a:rPr lang="en-US" sz="2299" spc="-62">
                <a:solidFill>
                  <a:srgbClr val="000000"/>
                </a:solidFill>
                <a:latin typeface="Futura"/>
                <a:ea typeface="Futura"/>
                <a:cs typeface="Futura"/>
                <a:sym typeface="Futura"/>
              </a:rPr>
              <a:t>The Kauffman FastTrac curriculum teaches aspiring, early-stage entrepreneurs how to launch their businesses.</a:t>
            </a:r>
          </a:p>
        </p:txBody>
      </p:sp>
      <p:sp>
        <p:nvSpPr>
          <p:cNvPr id="56" name="TextBox 56"/>
          <p:cNvSpPr txBox="1"/>
          <p:nvPr/>
        </p:nvSpPr>
        <p:spPr>
          <a:xfrm>
            <a:off x="457200" y="3062691"/>
            <a:ext cx="6800784" cy="699238"/>
          </a:xfrm>
          <a:prstGeom prst="rect">
            <a:avLst/>
          </a:prstGeom>
        </p:spPr>
        <p:txBody>
          <a:bodyPr lIns="0" tIns="0" rIns="0" bIns="0" rtlCol="0" anchor="t">
            <a:spAutoFit/>
          </a:bodyPr>
          <a:lstStyle/>
          <a:p>
            <a:pPr algn="l">
              <a:lnSpc>
                <a:spcPts val="4886"/>
              </a:lnSpc>
            </a:pPr>
            <a:r>
              <a:rPr lang="en-US" sz="3972">
                <a:solidFill>
                  <a:srgbClr val="003049"/>
                </a:solidFill>
                <a:latin typeface="Futura"/>
                <a:ea typeface="Futura"/>
                <a:cs typeface="Futura"/>
                <a:sym typeface="Futura"/>
              </a:rPr>
              <a:t>5 Modules - 12 Weeks</a:t>
            </a:r>
          </a:p>
        </p:txBody>
      </p:sp>
      <p:sp>
        <p:nvSpPr>
          <p:cNvPr id="57" name="AutoShape 57"/>
          <p:cNvSpPr/>
          <p:nvPr/>
        </p:nvSpPr>
        <p:spPr>
          <a:xfrm>
            <a:off x="15256269" y="5338510"/>
            <a:ext cx="10380725" cy="0"/>
          </a:xfrm>
          <a:prstGeom prst="line">
            <a:avLst/>
          </a:prstGeom>
          <a:ln w="19050" cap="flat">
            <a:solidFill>
              <a:srgbClr val="100F0D"/>
            </a:solidFill>
            <a:prstDash val="solid"/>
            <a:headEnd type="none" w="sm" len="sm"/>
            <a:tailEnd type="none" w="sm" len="sm"/>
          </a:ln>
        </p:spPr>
        <p:txBody>
          <a:bodyPr/>
          <a:lstStyle/>
          <a:p>
            <a:endParaRPr lang="en-US"/>
          </a:p>
        </p:txBody>
      </p:sp>
      <p:sp>
        <p:nvSpPr>
          <p:cNvPr id="58" name="AutoShape 58"/>
          <p:cNvSpPr/>
          <p:nvPr/>
        </p:nvSpPr>
        <p:spPr>
          <a:xfrm>
            <a:off x="4506947" y="9368757"/>
            <a:ext cx="13781053" cy="55157"/>
          </a:xfrm>
          <a:prstGeom prst="line">
            <a:avLst/>
          </a:prstGeom>
          <a:ln w="19050" cap="flat">
            <a:solidFill>
              <a:srgbClr val="100F0D"/>
            </a:solidFill>
            <a:prstDash val="solid"/>
            <a:headEnd type="none" w="sm" len="sm"/>
            <a:tailEnd type="none" w="sm" len="sm"/>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9057919" y="5456608"/>
            <a:ext cx="0" cy="1372382"/>
          </a:xfrm>
          <a:prstGeom prst="line">
            <a:avLst/>
          </a:prstGeom>
          <a:ln w="38100" cap="flat">
            <a:solidFill>
              <a:srgbClr val="000000"/>
            </a:solidFill>
            <a:prstDash val="solid"/>
            <a:headEnd type="arrow" w="med" len="sm"/>
            <a:tailEnd type="none" w="sm" len="sm"/>
          </a:ln>
        </p:spPr>
        <p:txBody>
          <a:bodyPr/>
          <a:lstStyle/>
          <a:p>
            <a:endParaRPr lang="en-US"/>
          </a:p>
        </p:txBody>
      </p:sp>
      <p:sp>
        <p:nvSpPr>
          <p:cNvPr id="3" name="Freeform 3"/>
          <p:cNvSpPr/>
          <p:nvPr/>
        </p:nvSpPr>
        <p:spPr>
          <a:xfrm>
            <a:off x="10654664" y="38466"/>
            <a:ext cx="9417716" cy="10836284"/>
          </a:xfrm>
          <a:custGeom>
            <a:avLst/>
            <a:gdLst/>
            <a:ahLst/>
            <a:cxnLst/>
            <a:rect l="l" t="t" r="r" b="b"/>
            <a:pathLst>
              <a:path w="9417716" h="10836284">
                <a:moveTo>
                  <a:pt x="0" y="0"/>
                </a:moveTo>
                <a:lnTo>
                  <a:pt x="9417716" y="0"/>
                </a:lnTo>
                <a:lnTo>
                  <a:pt x="9417716" y="10836284"/>
                </a:lnTo>
                <a:lnTo>
                  <a:pt x="0" y="10836284"/>
                </a:lnTo>
                <a:lnTo>
                  <a:pt x="0" y="0"/>
                </a:lnTo>
                <a:close/>
              </a:path>
            </a:pathLst>
          </a:custGeom>
          <a:blipFill>
            <a:blip r:embed="rId2">
              <a:alphaModFix amt="2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flipV="1">
            <a:off x="12536437" y="5456608"/>
            <a:ext cx="0" cy="1372382"/>
          </a:xfrm>
          <a:prstGeom prst="line">
            <a:avLst/>
          </a:prstGeom>
          <a:ln w="38100" cap="flat">
            <a:solidFill>
              <a:srgbClr val="000000"/>
            </a:solidFill>
            <a:prstDash val="solid"/>
            <a:headEnd type="arrow" w="med" len="sm"/>
            <a:tailEnd type="none" w="sm" len="sm"/>
          </a:ln>
        </p:spPr>
        <p:txBody>
          <a:bodyPr/>
          <a:lstStyle/>
          <a:p>
            <a:endParaRPr lang="en-US"/>
          </a:p>
        </p:txBody>
      </p:sp>
      <p:sp>
        <p:nvSpPr>
          <p:cNvPr id="5" name="AutoShape 5"/>
          <p:cNvSpPr/>
          <p:nvPr/>
        </p:nvSpPr>
        <p:spPr>
          <a:xfrm flipV="1">
            <a:off x="16014955" y="5456608"/>
            <a:ext cx="0" cy="1372382"/>
          </a:xfrm>
          <a:prstGeom prst="line">
            <a:avLst/>
          </a:prstGeom>
          <a:ln w="38100" cap="flat">
            <a:solidFill>
              <a:srgbClr val="000000"/>
            </a:solidFill>
            <a:prstDash val="solid"/>
            <a:headEnd type="arrow" w="med" len="sm"/>
            <a:tailEnd type="none" w="sm" len="sm"/>
          </a:ln>
        </p:spPr>
        <p:txBody>
          <a:bodyPr/>
          <a:lstStyle/>
          <a:p>
            <a:endParaRPr lang="en-US"/>
          </a:p>
        </p:txBody>
      </p:sp>
      <p:grpSp>
        <p:nvGrpSpPr>
          <p:cNvPr id="6" name="Group 6"/>
          <p:cNvGrpSpPr/>
          <p:nvPr/>
        </p:nvGrpSpPr>
        <p:grpSpPr>
          <a:xfrm>
            <a:off x="2422089" y="5143500"/>
            <a:ext cx="13309871" cy="531719"/>
            <a:chOff x="0" y="0"/>
            <a:chExt cx="3505480" cy="140041"/>
          </a:xfrm>
        </p:grpSpPr>
        <p:sp>
          <p:nvSpPr>
            <p:cNvPr id="7" name="Freeform 7"/>
            <p:cNvSpPr/>
            <p:nvPr/>
          </p:nvSpPr>
          <p:spPr>
            <a:xfrm>
              <a:off x="0" y="0"/>
              <a:ext cx="3505480" cy="140041"/>
            </a:xfrm>
            <a:custGeom>
              <a:avLst/>
              <a:gdLst/>
              <a:ahLst/>
              <a:cxnLst/>
              <a:rect l="l" t="t" r="r" b="b"/>
              <a:pathLst>
                <a:path w="3505480" h="140041">
                  <a:moveTo>
                    <a:pt x="0" y="0"/>
                  </a:moveTo>
                  <a:lnTo>
                    <a:pt x="3505480" y="0"/>
                  </a:lnTo>
                  <a:lnTo>
                    <a:pt x="3505480" y="140041"/>
                  </a:lnTo>
                  <a:lnTo>
                    <a:pt x="0" y="140041"/>
                  </a:lnTo>
                  <a:close/>
                </a:path>
              </a:pathLst>
            </a:custGeom>
            <a:solidFill>
              <a:srgbClr val="FFFFFF"/>
            </a:solidFill>
          </p:spPr>
          <p:txBody>
            <a:bodyPr/>
            <a:lstStyle/>
            <a:p>
              <a:endParaRPr lang="en-US"/>
            </a:p>
          </p:txBody>
        </p:sp>
        <p:sp>
          <p:nvSpPr>
            <p:cNvPr id="8" name="TextBox 8"/>
            <p:cNvSpPr txBox="1"/>
            <p:nvPr/>
          </p:nvSpPr>
          <p:spPr>
            <a:xfrm>
              <a:off x="0" y="-66675"/>
              <a:ext cx="3505480" cy="206716"/>
            </a:xfrm>
            <a:prstGeom prst="rect">
              <a:avLst/>
            </a:prstGeom>
          </p:spPr>
          <p:txBody>
            <a:bodyPr lIns="50800" tIns="50800" rIns="50800" bIns="50800" rtlCol="0" anchor="ctr"/>
            <a:lstStyle/>
            <a:p>
              <a:pPr algn="ctr">
                <a:lnSpc>
                  <a:spcPts val="2967"/>
                </a:lnSpc>
              </a:pPr>
              <a:endParaRPr/>
            </a:p>
          </p:txBody>
        </p:sp>
      </p:grpSp>
      <p:sp>
        <p:nvSpPr>
          <p:cNvPr id="9" name="AutoShape 9"/>
          <p:cNvSpPr/>
          <p:nvPr/>
        </p:nvSpPr>
        <p:spPr>
          <a:xfrm flipV="1">
            <a:off x="2100884" y="5456608"/>
            <a:ext cx="0" cy="1372382"/>
          </a:xfrm>
          <a:prstGeom prst="line">
            <a:avLst/>
          </a:prstGeom>
          <a:ln w="38100" cap="flat">
            <a:solidFill>
              <a:srgbClr val="000000"/>
            </a:solidFill>
            <a:prstDash val="solid"/>
            <a:headEnd type="arrow" w="med" len="sm"/>
            <a:tailEnd type="none" w="sm" len="sm"/>
          </a:ln>
        </p:spPr>
        <p:txBody>
          <a:bodyPr/>
          <a:lstStyle/>
          <a:p>
            <a:endParaRPr lang="en-US"/>
          </a:p>
        </p:txBody>
      </p:sp>
      <p:sp>
        <p:nvSpPr>
          <p:cNvPr id="10" name="AutoShape 10"/>
          <p:cNvSpPr/>
          <p:nvPr/>
        </p:nvSpPr>
        <p:spPr>
          <a:xfrm flipV="1">
            <a:off x="5579402" y="5456608"/>
            <a:ext cx="0" cy="1372382"/>
          </a:xfrm>
          <a:prstGeom prst="line">
            <a:avLst/>
          </a:prstGeom>
          <a:ln w="38100" cap="flat">
            <a:solidFill>
              <a:srgbClr val="000000"/>
            </a:solidFill>
            <a:prstDash val="solid"/>
            <a:headEnd type="arrow" w="med" len="sm"/>
            <a:tailEnd type="none" w="sm" len="sm"/>
          </a:ln>
        </p:spPr>
        <p:txBody>
          <a:bodyPr/>
          <a:lstStyle/>
          <a:p>
            <a:endParaRPr lang="en-US"/>
          </a:p>
        </p:txBody>
      </p:sp>
      <p:sp>
        <p:nvSpPr>
          <p:cNvPr id="11" name="Freeform 11"/>
          <p:cNvSpPr/>
          <p:nvPr/>
        </p:nvSpPr>
        <p:spPr>
          <a:xfrm>
            <a:off x="1028700" y="4356226"/>
            <a:ext cx="2106268" cy="2106268"/>
          </a:xfrm>
          <a:custGeom>
            <a:avLst/>
            <a:gdLst/>
            <a:ahLst/>
            <a:cxnLst/>
            <a:rect l="l" t="t" r="r" b="b"/>
            <a:pathLst>
              <a:path w="2106268" h="2106268">
                <a:moveTo>
                  <a:pt x="0" y="0"/>
                </a:moveTo>
                <a:lnTo>
                  <a:pt x="2106268" y="0"/>
                </a:lnTo>
                <a:lnTo>
                  <a:pt x="2106268" y="2106267"/>
                </a:lnTo>
                <a:lnTo>
                  <a:pt x="0" y="2106267"/>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1132337" y="4474343"/>
            <a:ext cx="1870032" cy="187003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grpSp>
        <p:nvGrpSpPr>
          <p:cNvPr id="15" name="Group 15"/>
          <p:cNvGrpSpPr/>
          <p:nvPr/>
        </p:nvGrpSpPr>
        <p:grpSpPr>
          <a:xfrm>
            <a:off x="1345441" y="4672966"/>
            <a:ext cx="1472787" cy="147278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049"/>
            </a:solidFill>
          </p:spPr>
          <p:txBody>
            <a:bodyPr/>
            <a:lstStyle/>
            <a:p>
              <a:endParaRPr lang="en-US"/>
            </a:p>
          </p:txBody>
        </p:sp>
        <p:sp>
          <p:nvSpPr>
            <p:cNvPr id="17" name="TextBox 17"/>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sp>
        <p:nvSpPr>
          <p:cNvPr id="18" name="Freeform 18"/>
          <p:cNvSpPr/>
          <p:nvPr/>
        </p:nvSpPr>
        <p:spPr>
          <a:xfrm>
            <a:off x="4507218" y="4356226"/>
            <a:ext cx="2106268" cy="2106268"/>
          </a:xfrm>
          <a:custGeom>
            <a:avLst/>
            <a:gdLst/>
            <a:ahLst/>
            <a:cxnLst/>
            <a:rect l="l" t="t" r="r" b="b"/>
            <a:pathLst>
              <a:path w="2106268" h="2106268">
                <a:moveTo>
                  <a:pt x="0" y="0"/>
                </a:moveTo>
                <a:lnTo>
                  <a:pt x="2106268" y="0"/>
                </a:lnTo>
                <a:lnTo>
                  <a:pt x="2106268" y="2106267"/>
                </a:lnTo>
                <a:lnTo>
                  <a:pt x="0" y="2106267"/>
                </a:lnTo>
                <a:lnTo>
                  <a:pt x="0" y="0"/>
                </a:lnTo>
                <a:close/>
              </a:path>
            </a:pathLst>
          </a:custGeom>
          <a:blipFill>
            <a:blip r:embed="rId4"/>
            <a:stretch>
              <a:fillRect/>
            </a:stretch>
          </a:blipFill>
        </p:spPr>
        <p:txBody>
          <a:bodyPr/>
          <a:lstStyle/>
          <a:p>
            <a:endParaRPr lang="en-US"/>
          </a:p>
        </p:txBody>
      </p:sp>
      <p:grpSp>
        <p:nvGrpSpPr>
          <p:cNvPr id="19" name="Group 19"/>
          <p:cNvGrpSpPr/>
          <p:nvPr/>
        </p:nvGrpSpPr>
        <p:grpSpPr>
          <a:xfrm>
            <a:off x="4610854" y="4474343"/>
            <a:ext cx="1870032" cy="187003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grpSp>
        <p:nvGrpSpPr>
          <p:cNvPr id="22" name="Group 22"/>
          <p:cNvGrpSpPr/>
          <p:nvPr/>
        </p:nvGrpSpPr>
        <p:grpSpPr>
          <a:xfrm>
            <a:off x="4823958" y="4672966"/>
            <a:ext cx="1472787" cy="14727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049"/>
            </a:solidFill>
          </p:spPr>
          <p:txBody>
            <a:bodyPr/>
            <a:lstStyle/>
            <a:p>
              <a:endParaRPr lang="en-US"/>
            </a:p>
          </p:txBody>
        </p:sp>
        <p:sp>
          <p:nvSpPr>
            <p:cNvPr id="24" name="TextBox 24"/>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sp>
        <p:nvSpPr>
          <p:cNvPr id="25" name="Freeform 25"/>
          <p:cNvSpPr/>
          <p:nvPr/>
        </p:nvSpPr>
        <p:spPr>
          <a:xfrm>
            <a:off x="7985735" y="4356226"/>
            <a:ext cx="2106268" cy="2106268"/>
          </a:xfrm>
          <a:custGeom>
            <a:avLst/>
            <a:gdLst/>
            <a:ahLst/>
            <a:cxnLst/>
            <a:rect l="l" t="t" r="r" b="b"/>
            <a:pathLst>
              <a:path w="2106268" h="2106268">
                <a:moveTo>
                  <a:pt x="0" y="0"/>
                </a:moveTo>
                <a:lnTo>
                  <a:pt x="2106268" y="0"/>
                </a:lnTo>
                <a:lnTo>
                  <a:pt x="2106268" y="2106267"/>
                </a:lnTo>
                <a:lnTo>
                  <a:pt x="0" y="2106267"/>
                </a:lnTo>
                <a:lnTo>
                  <a:pt x="0" y="0"/>
                </a:lnTo>
                <a:close/>
              </a:path>
            </a:pathLst>
          </a:custGeom>
          <a:blipFill>
            <a:blip r:embed="rId4"/>
            <a:stretch>
              <a:fillRect/>
            </a:stretch>
          </a:blipFill>
        </p:spPr>
        <p:txBody>
          <a:bodyPr/>
          <a:lstStyle/>
          <a:p>
            <a:endParaRPr lang="en-US"/>
          </a:p>
        </p:txBody>
      </p:sp>
      <p:grpSp>
        <p:nvGrpSpPr>
          <p:cNvPr id="26" name="Group 26"/>
          <p:cNvGrpSpPr/>
          <p:nvPr/>
        </p:nvGrpSpPr>
        <p:grpSpPr>
          <a:xfrm>
            <a:off x="8089372" y="4474343"/>
            <a:ext cx="1870032" cy="187003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grpSp>
        <p:nvGrpSpPr>
          <p:cNvPr id="29" name="Group 29"/>
          <p:cNvGrpSpPr/>
          <p:nvPr/>
        </p:nvGrpSpPr>
        <p:grpSpPr>
          <a:xfrm>
            <a:off x="8302476" y="4672966"/>
            <a:ext cx="1472787" cy="147278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049"/>
            </a:solidFill>
          </p:spPr>
          <p:txBody>
            <a:bodyPr/>
            <a:lstStyle/>
            <a:p>
              <a:endParaRPr lang="en-US"/>
            </a:p>
          </p:txBody>
        </p:sp>
        <p:sp>
          <p:nvSpPr>
            <p:cNvPr id="31" name="TextBox 31"/>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sp>
        <p:nvSpPr>
          <p:cNvPr id="32" name="Freeform 32"/>
          <p:cNvSpPr/>
          <p:nvPr/>
        </p:nvSpPr>
        <p:spPr>
          <a:xfrm>
            <a:off x="11464253" y="4356226"/>
            <a:ext cx="2106268" cy="2106268"/>
          </a:xfrm>
          <a:custGeom>
            <a:avLst/>
            <a:gdLst/>
            <a:ahLst/>
            <a:cxnLst/>
            <a:rect l="l" t="t" r="r" b="b"/>
            <a:pathLst>
              <a:path w="2106268" h="2106268">
                <a:moveTo>
                  <a:pt x="0" y="0"/>
                </a:moveTo>
                <a:lnTo>
                  <a:pt x="2106268" y="0"/>
                </a:lnTo>
                <a:lnTo>
                  <a:pt x="2106268" y="2106267"/>
                </a:lnTo>
                <a:lnTo>
                  <a:pt x="0" y="2106267"/>
                </a:lnTo>
                <a:lnTo>
                  <a:pt x="0" y="0"/>
                </a:lnTo>
                <a:close/>
              </a:path>
            </a:pathLst>
          </a:custGeom>
          <a:blipFill>
            <a:blip r:embed="rId4"/>
            <a:stretch>
              <a:fillRect/>
            </a:stretch>
          </a:blipFill>
        </p:spPr>
        <p:txBody>
          <a:bodyPr/>
          <a:lstStyle/>
          <a:p>
            <a:endParaRPr lang="en-US"/>
          </a:p>
        </p:txBody>
      </p:sp>
      <p:grpSp>
        <p:nvGrpSpPr>
          <p:cNvPr id="33" name="Group 33"/>
          <p:cNvGrpSpPr/>
          <p:nvPr/>
        </p:nvGrpSpPr>
        <p:grpSpPr>
          <a:xfrm>
            <a:off x="11568378" y="4404104"/>
            <a:ext cx="1870032" cy="187003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5" name="TextBox 35"/>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grpSp>
        <p:nvGrpSpPr>
          <p:cNvPr id="36" name="Group 36"/>
          <p:cNvGrpSpPr/>
          <p:nvPr/>
        </p:nvGrpSpPr>
        <p:grpSpPr>
          <a:xfrm>
            <a:off x="11780994" y="4602726"/>
            <a:ext cx="1472787" cy="1472787"/>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049"/>
            </a:solidFill>
          </p:spPr>
          <p:txBody>
            <a:bodyPr/>
            <a:lstStyle/>
            <a:p>
              <a:endParaRPr lang="en-US"/>
            </a:p>
          </p:txBody>
        </p:sp>
        <p:sp>
          <p:nvSpPr>
            <p:cNvPr id="38" name="TextBox 38"/>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sp>
        <p:nvSpPr>
          <p:cNvPr id="39" name="Freeform 39"/>
          <p:cNvSpPr/>
          <p:nvPr/>
        </p:nvSpPr>
        <p:spPr>
          <a:xfrm>
            <a:off x="14942771" y="4356226"/>
            <a:ext cx="2106268" cy="2106268"/>
          </a:xfrm>
          <a:custGeom>
            <a:avLst/>
            <a:gdLst/>
            <a:ahLst/>
            <a:cxnLst/>
            <a:rect l="l" t="t" r="r" b="b"/>
            <a:pathLst>
              <a:path w="2106268" h="2106268">
                <a:moveTo>
                  <a:pt x="0" y="0"/>
                </a:moveTo>
                <a:lnTo>
                  <a:pt x="2106268" y="0"/>
                </a:lnTo>
                <a:lnTo>
                  <a:pt x="2106268" y="2106267"/>
                </a:lnTo>
                <a:lnTo>
                  <a:pt x="0" y="2106267"/>
                </a:lnTo>
                <a:lnTo>
                  <a:pt x="0" y="0"/>
                </a:lnTo>
                <a:close/>
              </a:path>
            </a:pathLst>
          </a:custGeom>
          <a:blipFill>
            <a:blip r:embed="rId4"/>
            <a:stretch>
              <a:fillRect/>
            </a:stretch>
          </a:blipFill>
        </p:spPr>
        <p:txBody>
          <a:bodyPr/>
          <a:lstStyle/>
          <a:p>
            <a:endParaRPr lang="en-US"/>
          </a:p>
        </p:txBody>
      </p:sp>
      <p:grpSp>
        <p:nvGrpSpPr>
          <p:cNvPr id="40" name="Group 40"/>
          <p:cNvGrpSpPr/>
          <p:nvPr/>
        </p:nvGrpSpPr>
        <p:grpSpPr>
          <a:xfrm>
            <a:off x="15046896" y="4404104"/>
            <a:ext cx="1870032" cy="187003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2" name="TextBox 42"/>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grpSp>
        <p:nvGrpSpPr>
          <p:cNvPr id="43" name="Group 43"/>
          <p:cNvGrpSpPr/>
          <p:nvPr/>
        </p:nvGrpSpPr>
        <p:grpSpPr>
          <a:xfrm>
            <a:off x="15259511" y="4602726"/>
            <a:ext cx="1472787" cy="1472787"/>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049"/>
            </a:solidFill>
          </p:spPr>
          <p:txBody>
            <a:bodyPr/>
            <a:lstStyle/>
            <a:p>
              <a:endParaRPr lang="en-US"/>
            </a:p>
          </p:txBody>
        </p:sp>
        <p:sp>
          <p:nvSpPr>
            <p:cNvPr id="45" name="TextBox 45"/>
            <p:cNvSpPr txBox="1"/>
            <p:nvPr/>
          </p:nvSpPr>
          <p:spPr>
            <a:xfrm>
              <a:off x="76200" y="9525"/>
              <a:ext cx="660400" cy="727075"/>
            </a:xfrm>
            <a:prstGeom prst="rect">
              <a:avLst/>
            </a:prstGeom>
          </p:spPr>
          <p:txBody>
            <a:bodyPr lIns="45285" tIns="45285" rIns="45285" bIns="45285" rtlCol="0" anchor="ctr"/>
            <a:lstStyle/>
            <a:p>
              <a:pPr algn="ctr">
                <a:lnSpc>
                  <a:spcPts val="2967"/>
                </a:lnSpc>
              </a:pPr>
              <a:endParaRPr/>
            </a:p>
          </p:txBody>
        </p:sp>
      </p:grpSp>
      <p:grpSp>
        <p:nvGrpSpPr>
          <p:cNvPr id="46" name="Group 46"/>
          <p:cNvGrpSpPr/>
          <p:nvPr/>
        </p:nvGrpSpPr>
        <p:grpSpPr>
          <a:xfrm>
            <a:off x="2081834" y="4187740"/>
            <a:ext cx="955760" cy="955760"/>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7B20"/>
            </a:solidFill>
          </p:spPr>
          <p:txBody>
            <a:bodyPr/>
            <a:lstStyle/>
            <a:p>
              <a:endParaRPr lang="en-US"/>
            </a:p>
          </p:txBody>
        </p:sp>
        <p:sp>
          <p:nvSpPr>
            <p:cNvPr id="48" name="TextBox 48"/>
            <p:cNvSpPr txBox="1"/>
            <p:nvPr/>
          </p:nvSpPr>
          <p:spPr>
            <a:xfrm>
              <a:off x="76200" y="9525"/>
              <a:ext cx="660400" cy="727075"/>
            </a:xfrm>
            <a:prstGeom prst="rect">
              <a:avLst/>
            </a:prstGeom>
          </p:spPr>
          <p:txBody>
            <a:bodyPr lIns="50800" tIns="50800" rIns="50800" bIns="50800" rtlCol="0" anchor="ctr"/>
            <a:lstStyle/>
            <a:p>
              <a:pPr algn="ctr">
                <a:lnSpc>
                  <a:spcPts val="2967"/>
                </a:lnSpc>
              </a:pPr>
              <a:endParaRPr/>
            </a:p>
          </p:txBody>
        </p:sp>
      </p:grpSp>
      <p:grpSp>
        <p:nvGrpSpPr>
          <p:cNvPr id="49" name="Group 49"/>
          <p:cNvGrpSpPr/>
          <p:nvPr/>
        </p:nvGrpSpPr>
        <p:grpSpPr>
          <a:xfrm>
            <a:off x="5560352" y="4187740"/>
            <a:ext cx="955760" cy="955760"/>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7B20"/>
            </a:solidFill>
          </p:spPr>
          <p:txBody>
            <a:bodyPr/>
            <a:lstStyle/>
            <a:p>
              <a:endParaRPr lang="en-US"/>
            </a:p>
          </p:txBody>
        </p:sp>
        <p:sp>
          <p:nvSpPr>
            <p:cNvPr id="51" name="TextBox 51"/>
            <p:cNvSpPr txBox="1"/>
            <p:nvPr/>
          </p:nvSpPr>
          <p:spPr>
            <a:xfrm>
              <a:off x="76200" y="9525"/>
              <a:ext cx="660400" cy="727075"/>
            </a:xfrm>
            <a:prstGeom prst="rect">
              <a:avLst/>
            </a:prstGeom>
          </p:spPr>
          <p:txBody>
            <a:bodyPr lIns="50800" tIns="50800" rIns="50800" bIns="50800" rtlCol="0" anchor="ctr"/>
            <a:lstStyle/>
            <a:p>
              <a:pPr algn="ctr">
                <a:lnSpc>
                  <a:spcPts val="2967"/>
                </a:lnSpc>
              </a:pPr>
              <a:endParaRPr/>
            </a:p>
          </p:txBody>
        </p:sp>
      </p:grpSp>
      <p:sp>
        <p:nvSpPr>
          <p:cNvPr id="52" name="Freeform 52"/>
          <p:cNvSpPr/>
          <p:nvPr/>
        </p:nvSpPr>
        <p:spPr>
          <a:xfrm>
            <a:off x="2250205" y="4404104"/>
            <a:ext cx="619019" cy="538546"/>
          </a:xfrm>
          <a:custGeom>
            <a:avLst/>
            <a:gdLst/>
            <a:ahLst/>
            <a:cxnLst/>
            <a:rect l="l" t="t" r="r" b="b"/>
            <a:pathLst>
              <a:path w="619019" h="538546">
                <a:moveTo>
                  <a:pt x="0" y="0"/>
                </a:moveTo>
                <a:lnTo>
                  <a:pt x="619018" y="0"/>
                </a:lnTo>
                <a:lnTo>
                  <a:pt x="619018" y="538546"/>
                </a:lnTo>
                <a:lnTo>
                  <a:pt x="0" y="538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3" name="Freeform 53"/>
          <p:cNvSpPr/>
          <p:nvPr/>
        </p:nvSpPr>
        <p:spPr>
          <a:xfrm>
            <a:off x="5728723" y="4404104"/>
            <a:ext cx="619019" cy="538546"/>
          </a:xfrm>
          <a:custGeom>
            <a:avLst/>
            <a:gdLst/>
            <a:ahLst/>
            <a:cxnLst/>
            <a:rect l="l" t="t" r="r" b="b"/>
            <a:pathLst>
              <a:path w="619019" h="538546">
                <a:moveTo>
                  <a:pt x="0" y="0"/>
                </a:moveTo>
                <a:lnTo>
                  <a:pt x="619018" y="0"/>
                </a:lnTo>
                <a:lnTo>
                  <a:pt x="619018" y="538546"/>
                </a:lnTo>
                <a:lnTo>
                  <a:pt x="0" y="538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4" name="TextBox 54"/>
          <p:cNvSpPr txBox="1"/>
          <p:nvPr/>
        </p:nvSpPr>
        <p:spPr>
          <a:xfrm>
            <a:off x="1028700" y="2180362"/>
            <a:ext cx="8704976" cy="1360812"/>
          </a:xfrm>
          <a:prstGeom prst="rect">
            <a:avLst/>
          </a:prstGeom>
        </p:spPr>
        <p:txBody>
          <a:bodyPr lIns="0" tIns="0" rIns="0" bIns="0" rtlCol="0" anchor="t">
            <a:spAutoFit/>
          </a:bodyPr>
          <a:lstStyle/>
          <a:p>
            <a:pPr algn="l">
              <a:lnSpc>
                <a:spcPts val="10044"/>
              </a:lnSpc>
              <a:spcBef>
                <a:spcPct val="0"/>
              </a:spcBef>
            </a:pPr>
            <a:r>
              <a:rPr lang="en-US" sz="7174" spc="-193">
                <a:solidFill>
                  <a:srgbClr val="424242"/>
                </a:solidFill>
                <a:latin typeface="Futura"/>
                <a:ea typeface="Futura"/>
                <a:cs typeface="Futura"/>
                <a:sym typeface="Futura"/>
              </a:rPr>
              <a:t>Application Process</a:t>
            </a:r>
          </a:p>
        </p:txBody>
      </p:sp>
      <p:sp>
        <p:nvSpPr>
          <p:cNvPr id="55" name="TextBox 55"/>
          <p:cNvSpPr txBox="1"/>
          <p:nvPr/>
        </p:nvSpPr>
        <p:spPr>
          <a:xfrm>
            <a:off x="1686515" y="4723575"/>
            <a:ext cx="735575" cy="1218565"/>
          </a:xfrm>
          <a:prstGeom prst="rect">
            <a:avLst/>
          </a:prstGeom>
        </p:spPr>
        <p:txBody>
          <a:bodyPr lIns="0" tIns="0" rIns="0" bIns="0" rtlCol="0" anchor="t">
            <a:spAutoFit/>
          </a:bodyPr>
          <a:lstStyle/>
          <a:p>
            <a:pPr algn="ctr">
              <a:lnSpc>
                <a:spcPts val="8959"/>
              </a:lnSpc>
              <a:spcBef>
                <a:spcPct val="0"/>
              </a:spcBef>
            </a:pPr>
            <a:r>
              <a:rPr lang="en-US" sz="6399" b="1" spc="-172">
                <a:solidFill>
                  <a:srgbClr val="FFFFFF"/>
                </a:solidFill>
                <a:latin typeface="Futura Bold"/>
                <a:ea typeface="Futura Bold"/>
                <a:cs typeface="Futura Bold"/>
                <a:sym typeface="Futura Bold"/>
              </a:rPr>
              <a:t>1</a:t>
            </a:r>
          </a:p>
        </p:txBody>
      </p:sp>
      <p:sp>
        <p:nvSpPr>
          <p:cNvPr id="56" name="TextBox 56"/>
          <p:cNvSpPr txBox="1"/>
          <p:nvPr/>
        </p:nvSpPr>
        <p:spPr>
          <a:xfrm>
            <a:off x="5192564" y="4723575"/>
            <a:ext cx="735575" cy="1218565"/>
          </a:xfrm>
          <a:prstGeom prst="rect">
            <a:avLst/>
          </a:prstGeom>
        </p:spPr>
        <p:txBody>
          <a:bodyPr lIns="0" tIns="0" rIns="0" bIns="0" rtlCol="0" anchor="t">
            <a:spAutoFit/>
          </a:bodyPr>
          <a:lstStyle/>
          <a:p>
            <a:pPr algn="ctr">
              <a:lnSpc>
                <a:spcPts val="8959"/>
              </a:lnSpc>
              <a:spcBef>
                <a:spcPct val="0"/>
              </a:spcBef>
            </a:pPr>
            <a:r>
              <a:rPr lang="en-US" sz="6399" b="1" spc="-172">
                <a:solidFill>
                  <a:srgbClr val="FFFFFF"/>
                </a:solidFill>
                <a:latin typeface="Futura Bold"/>
                <a:ea typeface="Futura Bold"/>
                <a:cs typeface="Futura Bold"/>
                <a:sym typeface="Futura Bold"/>
              </a:rPr>
              <a:t>2</a:t>
            </a:r>
          </a:p>
        </p:txBody>
      </p:sp>
      <p:sp>
        <p:nvSpPr>
          <p:cNvPr id="57" name="TextBox 57"/>
          <p:cNvSpPr txBox="1"/>
          <p:nvPr/>
        </p:nvSpPr>
        <p:spPr>
          <a:xfrm>
            <a:off x="8661491" y="4723575"/>
            <a:ext cx="735575" cy="1218565"/>
          </a:xfrm>
          <a:prstGeom prst="rect">
            <a:avLst/>
          </a:prstGeom>
        </p:spPr>
        <p:txBody>
          <a:bodyPr lIns="0" tIns="0" rIns="0" bIns="0" rtlCol="0" anchor="t">
            <a:spAutoFit/>
          </a:bodyPr>
          <a:lstStyle/>
          <a:p>
            <a:pPr algn="ctr">
              <a:lnSpc>
                <a:spcPts val="8959"/>
              </a:lnSpc>
              <a:spcBef>
                <a:spcPct val="0"/>
              </a:spcBef>
            </a:pPr>
            <a:r>
              <a:rPr lang="en-US" sz="6399" b="1" spc="-172">
                <a:solidFill>
                  <a:srgbClr val="FFFFFF"/>
                </a:solidFill>
                <a:latin typeface="Futura Bold"/>
                <a:ea typeface="Futura Bold"/>
                <a:cs typeface="Futura Bold"/>
                <a:sym typeface="Futura Bold"/>
              </a:rPr>
              <a:t>3</a:t>
            </a:r>
          </a:p>
        </p:txBody>
      </p:sp>
      <p:sp>
        <p:nvSpPr>
          <p:cNvPr id="58" name="TextBox 58"/>
          <p:cNvSpPr txBox="1"/>
          <p:nvPr/>
        </p:nvSpPr>
        <p:spPr>
          <a:xfrm>
            <a:off x="12101778" y="4676326"/>
            <a:ext cx="735575" cy="1218565"/>
          </a:xfrm>
          <a:prstGeom prst="rect">
            <a:avLst/>
          </a:prstGeom>
        </p:spPr>
        <p:txBody>
          <a:bodyPr lIns="0" tIns="0" rIns="0" bIns="0" rtlCol="0" anchor="t">
            <a:spAutoFit/>
          </a:bodyPr>
          <a:lstStyle/>
          <a:p>
            <a:pPr algn="ctr">
              <a:lnSpc>
                <a:spcPts val="8959"/>
              </a:lnSpc>
              <a:spcBef>
                <a:spcPct val="0"/>
              </a:spcBef>
            </a:pPr>
            <a:r>
              <a:rPr lang="en-US" sz="6399" b="1" spc="-172">
                <a:solidFill>
                  <a:srgbClr val="FFFFFF"/>
                </a:solidFill>
                <a:latin typeface="Futura Bold"/>
                <a:ea typeface="Futura Bold"/>
                <a:cs typeface="Futura Bold"/>
                <a:sym typeface="Futura Bold"/>
              </a:rPr>
              <a:t>4</a:t>
            </a:r>
          </a:p>
        </p:txBody>
      </p:sp>
      <p:sp>
        <p:nvSpPr>
          <p:cNvPr id="59" name="TextBox 59"/>
          <p:cNvSpPr txBox="1"/>
          <p:nvPr/>
        </p:nvSpPr>
        <p:spPr>
          <a:xfrm>
            <a:off x="15647167" y="4676326"/>
            <a:ext cx="735575" cy="1218565"/>
          </a:xfrm>
          <a:prstGeom prst="rect">
            <a:avLst/>
          </a:prstGeom>
        </p:spPr>
        <p:txBody>
          <a:bodyPr lIns="0" tIns="0" rIns="0" bIns="0" rtlCol="0" anchor="t">
            <a:spAutoFit/>
          </a:bodyPr>
          <a:lstStyle/>
          <a:p>
            <a:pPr algn="ctr">
              <a:lnSpc>
                <a:spcPts val="8959"/>
              </a:lnSpc>
              <a:spcBef>
                <a:spcPct val="0"/>
              </a:spcBef>
            </a:pPr>
            <a:r>
              <a:rPr lang="en-US" sz="6399" b="1" spc="-172">
                <a:solidFill>
                  <a:srgbClr val="FFFFFF"/>
                </a:solidFill>
                <a:latin typeface="Futura Bold"/>
                <a:ea typeface="Futura Bold"/>
                <a:cs typeface="Futura Bold"/>
                <a:sym typeface="Futura Bold"/>
              </a:rPr>
              <a:t>5</a:t>
            </a:r>
          </a:p>
        </p:txBody>
      </p:sp>
      <p:sp>
        <p:nvSpPr>
          <p:cNvPr id="60" name="TextBox 60"/>
          <p:cNvSpPr txBox="1"/>
          <p:nvPr/>
        </p:nvSpPr>
        <p:spPr>
          <a:xfrm>
            <a:off x="552807" y="8135485"/>
            <a:ext cx="3002990" cy="355600"/>
          </a:xfrm>
          <a:prstGeom prst="rect">
            <a:avLst/>
          </a:prstGeom>
        </p:spPr>
        <p:txBody>
          <a:bodyPr lIns="0" tIns="0" rIns="0" bIns="0" rtlCol="0" anchor="t">
            <a:spAutoFit/>
          </a:bodyPr>
          <a:lstStyle/>
          <a:p>
            <a:pPr algn="ctr">
              <a:lnSpc>
                <a:spcPts val="2599"/>
              </a:lnSpc>
            </a:pPr>
            <a:r>
              <a:rPr lang="en-US" sz="1999" spc="-39">
                <a:solidFill>
                  <a:srgbClr val="000000"/>
                </a:solidFill>
                <a:latin typeface="Futura"/>
                <a:ea typeface="Futura"/>
                <a:cs typeface="Futura"/>
                <a:sym typeface="Futura"/>
              </a:rPr>
              <a:t>November 11, 2024</a:t>
            </a:r>
          </a:p>
        </p:txBody>
      </p:sp>
      <p:sp>
        <p:nvSpPr>
          <p:cNvPr id="61" name="TextBox 61"/>
          <p:cNvSpPr txBox="1"/>
          <p:nvPr/>
        </p:nvSpPr>
        <p:spPr>
          <a:xfrm>
            <a:off x="4077907" y="8135485"/>
            <a:ext cx="3002990" cy="355600"/>
          </a:xfrm>
          <a:prstGeom prst="rect">
            <a:avLst/>
          </a:prstGeom>
        </p:spPr>
        <p:txBody>
          <a:bodyPr lIns="0" tIns="0" rIns="0" bIns="0" rtlCol="0" anchor="t">
            <a:spAutoFit/>
          </a:bodyPr>
          <a:lstStyle/>
          <a:p>
            <a:pPr algn="ctr">
              <a:lnSpc>
                <a:spcPts val="2599"/>
              </a:lnSpc>
            </a:pPr>
            <a:r>
              <a:rPr lang="en-US" sz="1999" spc="-39">
                <a:solidFill>
                  <a:srgbClr val="000000"/>
                </a:solidFill>
                <a:latin typeface="Futura"/>
                <a:ea typeface="Futura"/>
                <a:cs typeface="Futura"/>
                <a:sym typeface="Futura"/>
              </a:rPr>
              <a:t>November 20, 2024</a:t>
            </a:r>
          </a:p>
        </p:txBody>
      </p:sp>
      <p:sp>
        <p:nvSpPr>
          <p:cNvPr id="62" name="TextBox 62"/>
          <p:cNvSpPr txBox="1"/>
          <p:nvPr/>
        </p:nvSpPr>
        <p:spPr>
          <a:xfrm>
            <a:off x="827462" y="6878410"/>
            <a:ext cx="2546843" cy="1086901"/>
          </a:xfrm>
          <a:prstGeom prst="rect">
            <a:avLst/>
          </a:prstGeom>
        </p:spPr>
        <p:txBody>
          <a:bodyPr lIns="0" tIns="0" rIns="0" bIns="0" rtlCol="0" anchor="t">
            <a:spAutoFit/>
          </a:bodyPr>
          <a:lstStyle/>
          <a:p>
            <a:pPr algn="ctr">
              <a:lnSpc>
                <a:spcPts val="4142"/>
              </a:lnSpc>
              <a:spcBef>
                <a:spcPct val="0"/>
              </a:spcBef>
            </a:pPr>
            <a:r>
              <a:rPr lang="en-US" sz="2958" b="1" spc="-79">
                <a:solidFill>
                  <a:srgbClr val="4F463D"/>
                </a:solidFill>
                <a:latin typeface="Futura Bold"/>
                <a:ea typeface="Futura Bold"/>
                <a:cs typeface="Futura Bold"/>
                <a:sym typeface="Futura Bold"/>
              </a:rPr>
              <a:t>Applications Open</a:t>
            </a:r>
          </a:p>
        </p:txBody>
      </p:sp>
      <p:sp>
        <p:nvSpPr>
          <p:cNvPr id="63" name="TextBox 63"/>
          <p:cNvSpPr txBox="1"/>
          <p:nvPr/>
        </p:nvSpPr>
        <p:spPr>
          <a:xfrm>
            <a:off x="4118536" y="6939795"/>
            <a:ext cx="2854669" cy="1086901"/>
          </a:xfrm>
          <a:prstGeom prst="rect">
            <a:avLst/>
          </a:prstGeom>
        </p:spPr>
        <p:txBody>
          <a:bodyPr lIns="0" tIns="0" rIns="0" bIns="0" rtlCol="0" anchor="t">
            <a:spAutoFit/>
          </a:bodyPr>
          <a:lstStyle/>
          <a:p>
            <a:pPr algn="ctr">
              <a:lnSpc>
                <a:spcPts val="4142"/>
              </a:lnSpc>
              <a:spcBef>
                <a:spcPct val="0"/>
              </a:spcBef>
            </a:pPr>
            <a:r>
              <a:rPr lang="en-US" sz="2958" b="1" spc="-79">
                <a:solidFill>
                  <a:srgbClr val="4F463D"/>
                </a:solidFill>
                <a:latin typeface="Futura Bold"/>
                <a:ea typeface="Futura Bold"/>
                <a:cs typeface="Futura Bold"/>
                <a:sym typeface="Futura Bold"/>
              </a:rPr>
              <a:t>Information Session</a:t>
            </a:r>
          </a:p>
        </p:txBody>
      </p:sp>
      <p:sp>
        <p:nvSpPr>
          <p:cNvPr id="64" name="TextBox 64"/>
          <p:cNvSpPr txBox="1"/>
          <p:nvPr/>
        </p:nvSpPr>
        <p:spPr>
          <a:xfrm>
            <a:off x="7057489" y="7620390"/>
            <a:ext cx="4000861" cy="1328640"/>
          </a:xfrm>
          <a:prstGeom prst="rect">
            <a:avLst/>
          </a:prstGeom>
        </p:spPr>
        <p:txBody>
          <a:bodyPr lIns="0" tIns="0" rIns="0" bIns="0" rtlCol="0" anchor="t">
            <a:spAutoFit/>
          </a:bodyPr>
          <a:lstStyle/>
          <a:p>
            <a:pPr algn="ctr">
              <a:lnSpc>
                <a:spcPts val="5073"/>
              </a:lnSpc>
            </a:pPr>
            <a:r>
              <a:rPr lang="en-US" sz="3902" b="1" spc="-78">
                <a:solidFill>
                  <a:srgbClr val="000000"/>
                </a:solidFill>
                <a:latin typeface="Futura Bold"/>
                <a:ea typeface="Futura Bold"/>
                <a:cs typeface="Futura Bold"/>
                <a:sym typeface="Futura Bold"/>
              </a:rPr>
              <a:t>December 6, 2024 at 11:59pm EST</a:t>
            </a:r>
          </a:p>
        </p:txBody>
      </p:sp>
      <p:sp>
        <p:nvSpPr>
          <p:cNvPr id="65" name="TextBox 65"/>
          <p:cNvSpPr txBox="1"/>
          <p:nvPr/>
        </p:nvSpPr>
        <p:spPr>
          <a:xfrm>
            <a:off x="7567518" y="6939795"/>
            <a:ext cx="2913741" cy="563026"/>
          </a:xfrm>
          <a:prstGeom prst="rect">
            <a:avLst/>
          </a:prstGeom>
        </p:spPr>
        <p:txBody>
          <a:bodyPr lIns="0" tIns="0" rIns="0" bIns="0" rtlCol="0" anchor="t">
            <a:spAutoFit/>
          </a:bodyPr>
          <a:lstStyle/>
          <a:p>
            <a:pPr algn="ctr">
              <a:lnSpc>
                <a:spcPts val="4142"/>
              </a:lnSpc>
              <a:spcBef>
                <a:spcPct val="0"/>
              </a:spcBef>
            </a:pPr>
            <a:r>
              <a:rPr lang="en-US" sz="2958" b="1" spc="-79">
                <a:solidFill>
                  <a:srgbClr val="4F463D"/>
                </a:solidFill>
                <a:latin typeface="Futura Bold"/>
                <a:ea typeface="Futura Bold"/>
                <a:cs typeface="Futura Bold"/>
                <a:sym typeface="Futura Bold"/>
              </a:rPr>
              <a:t>Applications Close</a:t>
            </a:r>
          </a:p>
        </p:txBody>
      </p:sp>
      <p:sp>
        <p:nvSpPr>
          <p:cNvPr id="66" name="TextBox 66"/>
          <p:cNvSpPr txBox="1"/>
          <p:nvPr/>
        </p:nvSpPr>
        <p:spPr>
          <a:xfrm>
            <a:off x="11001899" y="8135485"/>
            <a:ext cx="3002990" cy="355600"/>
          </a:xfrm>
          <a:prstGeom prst="rect">
            <a:avLst/>
          </a:prstGeom>
        </p:spPr>
        <p:txBody>
          <a:bodyPr lIns="0" tIns="0" rIns="0" bIns="0" rtlCol="0" anchor="t">
            <a:spAutoFit/>
          </a:bodyPr>
          <a:lstStyle/>
          <a:p>
            <a:pPr algn="ctr">
              <a:lnSpc>
                <a:spcPts val="2599"/>
              </a:lnSpc>
            </a:pPr>
            <a:r>
              <a:rPr lang="en-US" sz="1999" spc="-39">
                <a:solidFill>
                  <a:srgbClr val="000000"/>
                </a:solidFill>
                <a:latin typeface="Futura"/>
                <a:ea typeface="Futura"/>
                <a:cs typeface="Futura"/>
                <a:sym typeface="Futura"/>
              </a:rPr>
              <a:t>Week of December 16</a:t>
            </a:r>
          </a:p>
        </p:txBody>
      </p:sp>
      <p:sp>
        <p:nvSpPr>
          <p:cNvPr id="67" name="TextBox 67"/>
          <p:cNvSpPr txBox="1"/>
          <p:nvPr/>
        </p:nvSpPr>
        <p:spPr>
          <a:xfrm>
            <a:off x="14480417" y="8122785"/>
            <a:ext cx="3002990" cy="294953"/>
          </a:xfrm>
          <a:prstGeom prst="rect">
            <a:avLst/>
          </a:prstGeom>
        </p:spPr>
        <p:txBody>
          <a:bodyPr lIns="0" tIns="0" rIns="0" bIns="0" rtlCol="0" anchor="t">
            <a:spAutoFit/>
          </a:bodyPr>
          <a:lstStyle/>
          <a:p>
            <a:pPr algn="ctr">
              <a:lnSpc>
                <a:spcPts val="2599"/>
              </a:lnSpc>
            </a:pPr>
            <a:r>
              <a:rPr lang="en-US" sz="1999" spc="-39" dirty="0">
                <a:solidFill>
                  <a:srgbClr val="000000"/>
                </a:solidFill>
                <a:latin typeface="Futura"/>
                <a:ea typeface="Futura"/>
                <a:cs typeface="Futura"/>
                <a:sym typeface="Futura"/>
              </a:rPr>
              <a:t>Week of January 6, 2025</a:t>
            </a:r>
          </a:p>
        </p:txBody>
      </p:sp>
      <p:sp>
        <p:nvSpPr>
          <p:cNvPr id="68" name="TextBox 68"/>
          <p:cNvSpPr txBox="1"/>
          <p:nvPr/>
        </p:nvSpPr>
        <p:spPr>
          <a:xfrm>
            <a:off x="10978514" y="6939795"/>
            <a:ext cx="3126565" cy="1086901"/>
          </a:xfrm>
          <a:prstGeom prst="rect">
            <a:avLst/>
          </a:prstGeom>
        </p:spPr>
        <p:txBody>
          <a:bodyPr lIns="0" tIns="0" rIns="0" bIns="0" rtlCol="0" anchor="t">
            <a:spAutoFit/>
          </a:bodyPr>
          <a:lstStyle/>
          <a:p>
            <a:pPr algn="ctr">
              <a:lnSpc>
                <a:spcPts val="4142"/>
              </a:lnSpc>
              <a:spcBef>
                <a:spcPct val="0"/>
              </a:spcBef>
            </a:pPr>
            <a:r>
              <a:rPr lang="en-US" sz="2958" b="1" spc="-79">
                <a:solidFill>
                  <a:srgbClr val="4F463D"/>
                </a:solidFill>
                <a:latin typeface="Futura Bold"/>
                <a:ea typeface="Futura Bold"/>
                <a:cs typeface="Futura Bold"/>
                <a:sym typeface="Futura Bold"/>
              </a:rPr>
              <a:t>Review of Applications</a:t>
            </a:r>
          </a:p>
        </p:txBody>
      </p:sp>
      <p:sp>
        <p:nvSpPr>
          <p:cNvPr id="69" name="TextBox 69"/>
          <p:cNvSpPr txBox="1"/>
          <p:nvPr/>
        </p:nvSpPr>
        <p:spPr>
          <a:xfrm>
            <a:off x="14698227" y="6939795"/>
            <a:ext cx="2633456" cy="1086901"/>
          </a:xfrm>
          <a:prstGeom prst="rect">
            <a:avLst/>
          </a:prstGeom>
        </p:spPr>
        <p:txBody>
          <a:bodyPr lIns="0" tIns="0" rIns="0" bIns="0" rtlCol="0" anchor="t">
            <a:spAutoFit/>
          </a:bodyPr>
          <a:lstStyle/>
          <a:p>
            <a:pPr algn="ctr">
              <a:lnSpc>
                <a:spcPts val="4142"/>
              </a:lnSpc>
              <a:spcBef>
                <a:spcPct val="0"/>
              </a:spcBef>
            </a:pPr>
            <a:r>
              <a:rPr lang="en-US" sz="2958" b="1" spc="-79">
                <a:solidFill>
                  <a:srgbClr val="4F463D"/>
                </a:solidFill>
                <a:latin typeface="Futura Bold"/>
                <a:ea typeface="Futura Bold"/>
                <a:cs typeface="Futura Bold"/>
                <a:sym typeface="Futura Bold"/>
              </a:rPr>
              <a:t>Notification of Acceptance</a:t>
            </a:r>
          </a:p>
        </p:txBody>
      </p:sp>
      <p:sp>
        <p:nvSpPr>
          <p:cNvPr id="70" name="Freeform 70" descr="A logo of a ship  Description automatically generated"/>
          <p:cNvSpPr/>
          <p:nvPr/>
        </p:nvSpPr>
        <p:spPr>
          <a:xfrm>
            <a:off x="505253" y="255272"/>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7"/>
            <a:stretch>
              <a:fillRect/>
            </a:stretch>
          </a:blipFill>
        </p:spPr>
        <p:txBody>
          <a:bodyPr/>
          <a:lstStyle/>
          <a:p>
            <a:endParaRPr lang="en-US"/>
          </a:p>
        </p:txBody>
      </p:sp>
      <p:sp>
        <p:nvSpPr>
          <p:cNvPr id="71" name="Freeform 71"/>
          <p:cNvSpPr/>
          <p:nvPr/>
        </p:nvSpPr>
        <p:spPr>
          <a:xfrm>
            <a:off x="12861985" y="255272"/>
            <a:ext cx="5115360" cy="1090014"/>
          </a:xfrm>
          <a:custGeom>
            <a:avLst/>
            <a:gdLst/>
            <a:ahLst/>
            <a:cxnLst/>
            <a:rect l="l" t="t" r="r" b="b"/>
            <a:pathLst>
              <a:path w="5115360" h="1090014">
                <a:moveTo>
                  <a:pt x="0" y="0"/>
                </a:moveTo>
                <a:lnTo>
                  <a:pt x="5115360" y="0"/>
                </a:lnTo>
                <a:lnTo>
                  <a:pt x="5115360" y="1090014"/>
                </a:lnTo>
                <a:lnTo>
                  <a:pt x="0" y="1090014"/>
                </a:lnTo>
                <a:lnTo>
                  <a:pt x="0" y="0"/>
                </a:lnTo>
                <a:close/>
              </a:path>
            </a:pathLst>
          </a:custGeom>
          <a:blipFill>
            <a:blip r:embed="rId8"/>
            <a:stretch>
              <a:fillRect t="-21" b="-21"/>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ogo of a ship  Description automatically generated"/>
          <p:cNvSpPr/>
          <p:nvPr/>
        </p:nvSpPr>
        <p:spPr>
          <a:xfrm>
            <a:off x="432062" y="384263"/>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3" name="Freeform 3"/>
          <p:cNvSpPr/>
          <p:nvPr/>
        </p:nvSpPr>
        <p:spPr>
          <a:xfrm>
            <a:off x="12906871" y="384263"/>
            <a:ext cx="5115360" cy="1090014"/>
          </a:xfrm>
          <a:custGeom>
            <a:avLst/>
            <a:gdLst/>
            <a:ahLst/>
            <a:cxnLst/>
            <a:rect l="l" t="t" r="r" b="b"/>
            <a:pathLst>
              <a:path w="5115360" h="1090014">
                <a:moveTo>
                  <a:pt x="0" y="0"/>
                </a:moveTo>
                <a:lnTo>
                  <a:pt x="5115360" y="0"/>
                </a:lnTo>
                <a:lnTo>
                  <a:pt x="5115360" y="1090014"/>
                </a:lnTo>
                <a:lnTo>
                  <a:pt x="0" y="1090014"/>
                </a:lnTo>
                <a:lnTo>
                  <a:pt x="0" y="0"/>
                </a:lnTo>
                <a:close/>
              </a:path>
            </a:pathLst>
          </a:custGeom>
          <a:blipFill>
            <a:blip r:embed="rId3"/>
            <a:stretch>
              <a:fillRect t="-21" b="-21"/>
            </a:stretch>
          </a:blipFill>
        </p:spPr>
        <p:txBody>
          <a:bodyPr/>
          <a:lstStyle/>
          <a:p>
            <a:endParaRPr lang="en-US"/>
          </a:p>
        </p:txBody>
      </p:sp>
      <p:grpSp>
        <p:nvGrpSpPr>
          <p:cNvPr id="4" name="Group 4"/>
          <p:cNvGrpSpPr/>
          <p:nvPr/>
        </p:nvGrpSpPr>
        <p:grpSpPr>
          <a:xfrm>
            <a:off x="1662020" y="3024734"/>
            <a:ext cx="4416320" cy="441632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CDC"/>
            </a:solidFill>
          </p:spPr>
          <p:txBody>
            <a:bodyPr/>
            <a:lstStyle/>
            <a:p>
              <a:endParaRPr lang="en-US"/>
            </a:p>
          </p:txBody>
        </p:sp>
        <p:sp>
          <p:nvSpPr>
            <p:cNvPr id="6" name="TextBox 6"/>
            <p:cNvSpPr txBox="1"/>
            <p:nvPr/>
          </p:nvSpPr>
          <p:spPr>
            <a:xfrm>
              <a:off x="76200" y="9525"/>
              <a:ext cx="660400" cy="727075"/>
            </a:xfrm>
            <a:prstGeom prst="rect">
              <a:avLst/>
            </a:prstGeom>
          </p:spPr>
          <p:txBody>
            <a:bodyPr lIns="50800" tIns="50800" rIns="50800" bIns="50800" rtlCol="0" anchor="ctr"/>
            <a:lstStyle/>
            <a:p>
              <a:pPr algn="ctr">
                <a:lnSpc>
                  <a:spcPts val="2967"/>
                </a:lnSpc>
              </a:pPr>
              <a:endParaRPr/>
            </a:p>
          </p:txBody>
        </p:sp>
      </p:grpSp>
      <p:grpSp>
        <p:nvGrpSpPr>
          <p:cNvPr id="7" name="Group 7"/>
          <p:cNvGrpSpPr/>
          <p:nvPr/>
        </p:nvGrpSpPr>
        <p:grpSpPr>
          <a:xfrm>
            <a:off x="3458432" y="3612742"/>
            <a:ext cx="823496" cy="823496"/>
            <a:chOff x="0" y="0"/>
            <a:chExt cx="1097995" cy="1097995"/>
          </a:xfrm>
        </p:grpSpPr>
        <p:sp>
          <p:nvSpPr>
            <p:cNvPr id="8" name="Freeform 8"/>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255010" y="256171"/>
              <a:ext cx="587974"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1</a:t>
              </a:r>
            </a:p>
          </p:txBody>
        </p:sp>
      </p:grpSp>
      <p:grpSp>
        <p:nvGrpSpPr>
          <p:cNvPr id="10" name="Group 10"/>
          <p:cNvGrpSpPr/>
          <p:nvPr/>
        </p:nvGrpSpPr>
        <p:grpSpPr>
          <a:xfrm>
            <a:off x="6943902" y="3024734"/>
            <a:ext cx="4408258" cy="440825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CDC"/>
            </a:solidFill>
          </p:spPr>
          <p:txBody>
            <a:bodyPr/>
            <a:lstStyle/>
            <a:p>
              <a:endParaRPr lang="en-US"/>
            </a:p>
          </p:txBody>
        </p:sp>
        <p:sp>
          <p:nvSpPr>
            <p:cNvPr id="12" name="TextBox 12"/>
            <p:cNvSpPr txBox="1"/>
            <p:nvPr/>
          </p:nvSpPr>
          <p:spPr>
            <a:xfrm>
              <a:off x="76200" y="9525"/>
              <a:ext cx="660400" cy="727075"/>
            </a:xfrm>
            <a:prstGeom prst="rect">
              <a:avLst/>
            </a:prstGeom>
          </p:spPr>
          <p:txBody>
            <a:bodyPr lIns="50800" tIns="50800" rIns="50800" bIns="50800" rtlCol="0" anchor="ctr"/>
            <a:lstStyle/>
            <a:p>
              <a:pPr algn="ctr">
                <a:lnSpc>
                  <a:spcPts val="2967"/>
                </a:lnSpc>
              </a:pPr>
              <a:endParaRPr/>
            </a:p>
          </p:txBody>
        </p:sp>
      </p:grpSp>
      <p:grpSp>
        <p:nvGrpSpPr>
          <p:cNvPr id="13" name="Group 13"/>
          <p:cNvGrpSpPr/>
          <p:nvPr/>
        </p:nvGrpSpPr>
        <p:grpSpPr>
          <a:xfrm>
            <a:off x="8707127" y="3654117"/>
            <a:ext cx="881809" cy="881809"/>
            <a:chOff x="0" y="0"/>
            <a:chExt cx="1175745" cy="1175745"/>
          </a:xfrm>
        </p:grpSpPr>
        <p:sp>
          <p:nvSpPr>
            <p:cNvPr id="14" name="Freeform 14"/>
            <p:cNvSpPr/>
            <p:nvPr/>
          </p:nvSpPr>
          <p:spPr>
            <a:xfrm>
              <a:off x="0" y="0"/>
              <a:ext cx="1175745" cy="1175745"/>
            </a:xfrm>
            <a:custGeom>
              <a:avLst/>
              <a:gdLst/>
              <a:ahLst/>
              <a:cxnLst/>
              <a:rect l="l" t="t" r="r" b="b"/>
              <a:pathLst>
                <a:path w="1175745" h="1175745">
                  <a:moveTo>
                    <a:pt x="0" y="0"/>
                  </a:moveTo>
                  <a:lnTo>
                    <a:pt x="1175745" y="0"/>
                  </a:lnTo>
                  <a:lnTo>
                    <a:pt x="1175745" y="1175745"/>
                  </a:lnTo>
                  <a:lnTo>
                    <a:pt x="0" y="11757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273068" y="274311"/>
              <a:ext cx="629609" cy="627124"/>
            </a:xfrm>
            <a:prstGeom prst="rect">
              <a:avLst/>
            </a:prstGeom>
          </p:spPr>
          <p:txBody>
            <a:bodyPr lIns="0" tIns="0" rIns="0" bIns="0" rtlCol="0" anchor="t">
              <a:spAutoFit/>
            </a:bodyPr>
            <a:lstStyle/>
            <a:p>
              <a:pPr algn="ctr">
                <a:lnSpc>
                  <a:spcPts val="3086"/>
                </a:lnSpc>
              </a:pPr>
              <a:r>
                <a:rPr lang="en-US" sz="3086">
                  <a:solidFill>
                    <a:srgbClr val="FFFFFF"/>
                  </a:solidFill>
                  <a:latin typeface="Futura"/>
                  <a:ea typeface="Futura"/>
                  <a:cs typeface="Futura"/>
                  <a:sym typeface="Futura"/>
                </a:rPr>
                <a:t>2</a:t>
              </a:r>
            </a:p>
          </p:txBody>
        </p:sp>
      </p:grpSp>
      <p:grpSp>
        <p:nvGrpSpPr>
          <p:cNvPr id="16" name="Group 16"/>
          <p:cNvGrpSpPr/>
          <p:nvPr/>
        </p:nvGrpSpPr>
        <p:grpSpPr>
          <a:xfrm>
            <a:off x="12217722" y="3024734"/>
            <a:ext cx="4408258" cy="440825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CDC"/>
            </a:solidFill>
          </p:spPr>
          <p:txBody>
            <a:bodyPr/>
            <a:lstStyle/>
            <a:p>
              <a:endParaRPr lang="en-US"/>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2967"/>
                </a:lnSpc>
              </a:pPr>
              <a:endParaRPr/>
            </a:p>
          </p:txBody>
        </p:sp>
      </p:grpSp>
      <p:grpSp>
        <p:nvGrpSpPr>
          <p:cNvPr id="19" name="Group 19"/>
          <p:cNvGrpSpPr/>
          <p:nvPr/>
        </p:nvGrpSpPr>
        <p:grpSpPr>
          <a:xfrm>
            <a:off x="13997664" y="3673554"/>
            <a:ext cx="848373" cy="823496"/>
            <a:chOff x="0" y="0"/>
            <a:chExt cx="1131164" cy="1097995"/>
          </a:xfrm>
        </p:grpSpPr>
        <p:sp>
          <p:nvSpPr>
            <p:cNvPr id="20" name="Freeform 20"/>
            <p:cNvSpPr/>
            <p:nvPr/>
          </p:nvSpPr>
          <p:spPr>
            <a:xfrm>
              <a:off x="0" y="0"/>
              <a:ext cx="1131164" cy="1097995"/>
            </a:xfrm>
            <a:custGeom>
              <a:avLst/>
              <a:gdLst/>
              <a:ahLst/>
              <a:cxnLst/>
              <a:rect l="l" t="t" r="r" b="b"/>
              <a:pathLst>
                <a:path w="1131164" h="1097995">
                  <a:moveTo>
                    <a:pt x="0" y="0"/>
                  </a:moveTo>
                  <a:lnTo>
                    <a:pt x="1131164" y="0"/>
                  </a:lnTo>
                  <a:lnTo>
                    <a:pt x="1131164" y="1097995"/>
                  </a:lnTo>
                  <a:lnTo>
                    <a:pt x="0" y="1097995"/>
                  </a:lnTo>
                  <a:lnTo>
                    <a:pt x="0" y="0"/>
                  </a:lnTo>
                  <a:close/>
                </a:path>
              </a:pathLst>
            </a:custGeom>
            <a:blipFill>
              <a:blip r:embed="rId8">
                <a:extLst>
                  <a:ext uri="{96DAC541-7B7A-43D3-8B79-37D633B846F1}">
                    <asvg:svgBlip xmlns:asvg="http://schemas.microsoft.com/office/drawing/2016/SVG/main" r:embed="rId9"/>
                  </a:ext>
                </a:extLst>
              </a:blip>
              <a:stretch>
                <a:fillRect t="-1510" b="-1510"/>
              </a:stretch>
            </a:blipFill>
          </p:spPr>
          <p:txBody>
            <a:bodyPr/>
            <a:lstStyle/>
            <a:p>
              <a:endParaRPr lang="en-US"/>
            </a:p>
          </p:txBody>
        </p:sp>
        <p:sp>
          <p:nvSpPr>
            <p:cNvPr id="21" name="TextBox 21"/>
            <p:cNvSpPr txBox="1"/>
            <p:nvPr/>
          </p:nvSpPr>
          <p:spPr>
            <a:xfrm>
              <a:off x="249079" y="256171"/>
              <a:ext cx="633006"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3</a:t>
              </a:r>
            </a:p>
          </p:txBody>
        </p:sp>
      </p:grpSp>
      <p:sp>
        <p:nvSpPr>
          <p:cNvPr id="22" name="Freeform 22"/>
          <p:cNvSpPr/>
          <p:nvPr/>
        </p:nvSpPr>
        <p:spPr>
          <a:xfrm>
            <a:off x="3546760" y="8464521"/>
            <a:ext cx="10219511" cy="1822479"/>
          </a:xfrm>
          <a:custGeom>
            <a:avLst/>
            <a:gdLst/>
            <a:ahLst/>
            <a:cxnLst/>
            <a:rect l="l" t="t" r="r" b="b"/>
            <a:pathLst>
              <a:path w="10219511" h="1822479">
                <a:moveTo>
                  <a:pt x="0" y="0"/>
                </a:moveTo>
                <a:lnTo>
                  <a:pt x="10219511" y="0"/>
                </a:lnTo>
                <a:lnTo>
                  <a:pt x="10219511" y="1822479"/>
                </a:lnTo>
                <a:lnTo>
                  <a:pt x="0" y="1822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4998916" y="8280766"/>
            <a:ext cx="7315200" cy="2189988"/>
          </a:xfrm>
          <a:custGeom>
            <a:avLst/>
            <a:gdLst/>
            <a:ahLst/>
            <a:cxnLst/>
            <a:rect l="l" t="t" r="r" b="b"/>
            <a:pathLst>
              <a:path w="7315200" h="2189988">
                <a:moveTo>
                  <a:pt x="0" y="0"/>
                </a:moveTo>
                <a:lnTo>
                  <a:pt x="7315200" y="0"/>
                </a:lnTo>
                <a:lnTo>
                  <a:pt x="7315200" y="2189988"/>
                </a:lnTo>
                <a:lnTo>
                  <a:pt x="0" y="2189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TextBox 24"/>
          <p:cNvSpPr txBox="1"/>
          <p:nvPr/>
        </p:nvSpPr>
        <p:spPr>
          <a:xfrm>
            <a:off x="4134176" y="1075930"/>
            <a:ext cx="10019647" cy="1109091"/>
          </a:xfrm>
          <a:prstGeom prst="rect">
            <a:avLst/>
          </a:prstGeom>
        </p:spPr>
        <p:txBody>
          <a:bodyPr lIns="0" tIns="0" rIns="0" bIns="0" rtlCol="0" anchor="t">
            <a:spAutoFit/>
          </a:bodyPr>
          <a:lstStyle/>
          <a:p>
            <a:pPr algn="ctr">
              <a:lnSpc>
                <a:spcPts val="7871"/>
              </a:lnSpc>
            </a:pPr>
            <a:r>
              <a:rPr lang="en-US" sz="6399">
                <a:solidFill>
                  <a:srgbClr val="F47B20"/>
                </a:solidFill>
                <a:latin typeface="Futura"/>
                <a:ea typeface="Futura"/>
                <a:cs typeface="Futura"/>
                <a:sym typeface="Futura"/>
              </a:rPr>
              <a:t>Application Questions</a:t>
            </a:r>
          </a:p>
        </p:txBody>
      </p:sp>
      <p:sp>
        <p:nvSpPr>
          <p:cNvPr id="25" name="TextBox 25"/>
          <p:cNvSpPr txBox="1"/>
          <p:nvPr/>
        </p:nvSpPr>
        <p:spPr>
          <a:xfrm>
            <a:off x="2076956" y="4478775"/>
            <a:ext cx="3586449" cy="2343150"/>
          </a:xfrm>
          <a:prstGeom prst="rect">
            <a:avLst/>
          </a:prstGeom>
        </p:spPr>
        <p:txBody>
          <a:bodyPr lIns="0" tIns="0" rIns="0" bIns="0" rtlCol="0" anchor="t">
            <a:spAutoFit/>
          </a:bodyPr>
          <a:lstStyle/>
          <a:p>
            <a:pPr marL="0" lvl="0" indent="0" algn="ctr">
              <a:lnSpc>
                <a:spcPts val="3000"/>
              </a:lnSpc>
            </a:pPr>
            <a:r>
              <a:rPr lang="en-US" sz="2500" b="1">
                <a:solidFill>
                  <a:srgbClr val="424242"/>
                </a:solidFill>
                <a:latin typeface="Futura Bold"/>
                <a:ea typeface="Futura Bold"/>
                <a:cs typeface="Futura Bold"/>
                <a:sym typeface="Futura Bold"/>
              </a:rPr>
              <a:t>What challenges is your business currently experiencing, and why are these issues important/impactful for your business?</a:t>
            </a:r>
          </a:p>
        </p:txBody>
      </p:sp>
      <p:sp>
        <p:nvSpPr>
          <p:cNvPr id="26" name="TextBox 26"/>
          <p:cNvSpPr txBox="1"/>
          <p:nvPr/>
        </p:nvSpPr>
        <p:spPr>
          <a:xfrm>
            <a:off x="7655944" y="5050275"/>
            <a:ext cx="2984173" cy="1200150"/>
          </a:xfrm>
          <a:prstGeom prst="rect">
            <a:avLst/>
          </a:prstGeom>
        </p:spPr>
        <p:txBody>
          <a:bodyPr lIns="0" tIns="0" rIns="0" bIns="0" rtlCol="0" anchor="t">
            <a:spAutoFit/>
          </a:bodyPr>
          <a:lstStyle/>
          <a:p>
            <a:pPr marL="0" lvl="0" indent="0" algn="ctr">
              <a:lnSpc>
                <a:spcPts val="3000"/>
              </a:lnSpc>
            </a:pPr>
            <a:r>
              <a:rPr lang="en-US" sz="2500" b="1">
                <a:solidFill>
                  <a:srgbClr val="424242"/>
                </a:solidFill>
                <a:latin typeface="Futura Bold"/>
                <a:ea typeface="Futura Bold"/>
                <a:cs typeface="Futura Bold"/>
                <a:sym typeface="Futura Bold"/>
              </a:rPr>
              <a:t>Describe the type of products or services your business offers.</a:t>
            </a:r>
          </a:p>
        </p:txBody>
      </p:sp>
      <p:sp>
        <p:nvSpPr>
          <p:cNvPr id="27" name="TextBox 27"/>
          <p:cNvSpPr txBox="1"/>
          <p:nvPr/>
        </p:nvSpPr>
        <p:spPr>
          <a:xfrm>
            <a:off x="12341279" y="4859775"/>
            <a:ext cx="4161144" cy="1200150"/>
          </a:xfrm>
          <a:prstGeom prst="rect">
            <a:avLst/>
          </a:prstGeom>
        </p:spPr>
        <p:txBody>
          <a:bodyPr lIns="0" tIns="0" rIns="0" bIns="0" rtlCol="0" anchor="t">
            <a:spAutoFit/>
          </a:bodyPr>
          <a:lstStyle/>
          <a:p>
            <a:pPr marL="0" lvl="0" indent="0" algn="ctr">
              <a:lnSpc>
                <a:spcPts val="3000"/>
              </a:lnSpc>
            </a:pPr>
            <a:r>
              <a:rPr lang="en-US" sz="2500" b="1">
                <a:solidFill>
                  <a:srgbClr val="424242"/>
                </a:solidFill>
                <a:latin typeface="Futura Bold"/>
                <a:ea typeface="Futura Bold"/>
                <a:cs typeface="Futura Bold"/>
                <a:sym typeface="Futura Bold"/>
              </a:rPr>
              <a:t>Describe how your business serves the people of Fort Lauderdale.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ogo of a ship  Description automatically generated"/>
          <p:cNvSpPr/>
          <p:nvPr/>
        </p:nvSpPr>
        <p:spPr>
          <a:xfrm>
            <a:off x="432062" y="384263"/>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3" name="Freeform 3"/>
          <p:cNvSpPr/>
          <p:nvPr/>
        </p:nvSpPr>
        <p:spPr>
          <a:xfrm>
            <a:off x="12906871" y="384263"/>
            <a:ext cx="5115360" cy="1090014"/>
          </a:xfrm>
          <a:custGeom>
            <a:avLst/>
            <a:gdLst/>
            <a:ahLst/>
            <a:cxnLst/>
            <a:rect l="l" t="t" r="r" b="b"/>
            <a:pathLst>
              <a:path w="5115360" h="1090014">
                <a:moveTo>
                  <a:pt x="0" y="0"/>
                </a:moveTo>
                <a:lnTo>
                  <a:pt x="5115360" y="0"/>
                </a:lnTo>
                <a:lnTo>
                  <a:pt x="5115360" y="1090014"/>
                </a:lnTo>
                <a:lnTo>
                  <a:pt x="0" y="1090014"/>
                </a:lnTo>
                <a:lnTo>
                  <a:pt x="0" y="0"/>
                </a:lnTo>
                <a:close/>
              </a:path>
            </a:pathLst>
          </a:custGeom>
          <a:blipFill>
            <a:blip r:embed="rId3"/>
            <a:stretch>
              <a:fillRect t="-21" b="-21"/>
            </a:stretch>
          </a:blipFill>
        </p:spPr>
        <p:txBody>
          <a:bodyPr/>
          <a:lstStyle/>
          <a:p>
            <a:endParaRPr lang="en-US"/>
          </a:p>
        </p:txBody>
      </p:sp>
      <p:grpSp>
        <p:nvGrpSpPr>
          <p:cNvPr id="4" name="Group 4"/>
          <p:cNvGrpSpPr/>
          <p:nvPr/>
        </p:nvGrpSpPr>
        <p:grpSpPr>
          <a:xfrm>
            <a:off x="9293968" y="2258780"/>
            <a:ext cx="823496" cy="823496"/>
            <a:chOff x="0" y="0"/>
            <a:chExt cx="1097995" cy="1097995"/>
          </a:xfrm>
        </p:grpSpPr>
        <p:sp>
          <p:nvSpPr>
            <p:cNvPr id="5" name="Freeform 5"/>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5010" y="256171"/>
              <a:ext cx="587974"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1</a:t>
              </a:r>
            </a:p>
          </p:txBody>
        </p:sp>
      </p:grpSp>
      <p:grpSp>
        <p:nvGrpSpPr>
          <p:cNvPr id="7" name="Group 7"/>
          <p:cNvGrpSpPr/>
          <p:nvPr/>
        </p:nvGrpSpPr>
        <p:grpSpPr>
          <a:xfrm>
            <a:off x="9293968" y="4082036"/>
            <a:ext cx="823496" cy="823496"/>
            <a:chOff x="0" y="0"/>
            <a:chExt cx="1097995" cy="1097995"/>
          </a:xfrm>
        </p:grpSpPr>
        <p:sp>
          <p:nvSpPr>
            <p:cNvPr id="8" name="Freeform 8"/>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255010" y="256171"/>
              <a:ext cx="587974"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2</a:t>
              </a:r>
            </a:p>
          </p:txBody>
        </p:sp>
      </p:grpSp>
      <p:grpSp>
        <p:nvGrpSpPr>
          <p:cNvPr id="10" name="Group 10"/>
          <p:cNvGrpSpPr/>
          <p:nvPr/>
        </p:nvGrpSpPr>
        <p:grpSpPr>
          <a:xfrm>
            <a:off x="9293968" y="5905293"/>
            <a:ext cx="823496" cy="823496"/>
            <a:chOff x="0" y="0"/>
            <a:chExt cx="1097995" cy="1097995"/>
          </a:xfrm>
        </p:grpSpPr>
        <p:sp>
          <p:nvSpPr>
            <p:cNvPr id="11" name="Freeform 11"/>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41775" y="256171"/>
              <a:ext cx="614445"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3</a:t>
              </a:r>
            </a:p>
          </p:txBody>
        </p:sp>
      </p:grpSp>
      <p:sp>
        <p:nvSpPr>
          <p:cNvPr id="13" name="Freeform 13"/>
          <p:cNvSpPr/>
          <p:nvPr/>
        </p:nvSpPr>
        <p:spPr>
          <a:xfrm>
            <a:off x="3546760" y="8464521"/>
            <a:ext cx="10219511" cy="1822479"/>
          </a:xfrm>
          <a:custGeom>
            <a:avLst/>
            <a:gdLst/>
            <a:ahLst/>
            <a:cxnLst/>
            <a:rect l="l" t="t" r="r" b="b"/>
            <a:pathLst>
              <a:path w="10219511" h="1822479">
                <a:moveTo>
                  <a:pt x="0" y="0"/>
                </a:moveTo>
                <a:lnTo>
                  <a:pt x="10219511" y="0"/>
                </a:lnTo>
                <a:lnTo>
                  <a:pt x="10219511" y="1822479"/>
                </a:lnTo>
                <a:lnTo>
                  <a:pt x="0" y="1822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4998916" y="8280766"/>
            <a:ext cx="7315200" cy="2189988"/>
          </a:xfrm>
          <a:custGeom>
            <a:avLst/>
            <a:gdLst/>
            <a:ahLst/>
            <a:cxnLst/>
            <a:rect l="l" t="t" r="r" b="b"/>
            <a:pathLst>
              <a:path w="7315200" h="2189988">
                <a:moveTo>
                  <a:pt x="0" y="0"/>
                </a:moveTo>
                <a:lnTo>
                  <a:pt x="7315200" y="0"/>
                </a:lnTo>
                <a:lnTo>
                  <a:pt x="7315200" y="2189988"/>
                </a:lnTo>
                <a:lnTo>
                  <a:pt x="0" y="2189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TextBox 15"/>
          <p:cNvSpPr txBox="1"/>
          <p:nvPr/>
        </p:nvSpPr>
        <p:spPr>
          <a:xfrm>
            <a:off x="2581531" y="4884002"/>
            <a:ext cx="5201884" cy="876300"/>
          </a:xfrm>
          <a:prstGeom prst="rect">
            <a:avLst/>
          </a:prstGeom>
        </p:spPr>
        <p:txBody>
          <a:bodyPr lIns="0" tIns="0" rIns="0" bIns="0" rtlCol="0" anchor="t">
            <a:spAutoFit/>
          </a:bodyPr>
          <a:lstStyle/>
          <a:p>
            <a:pPr marL="0" lvl="0" indent="0" algn="ctr">
              <a:lnSpc>
                <a:spcPts val="3240"/>
              </a:lnSpc>
            </a:pPr>
            <a:r>
              <a:rPr lang="en-US" sz="2700" b="1">
                <a:solidFill>
                  <a:srgbClr val="424242"/>
                </a:solidFill>
                <a:latin typeface="Futura Bold"/>
                <a:ea typeface="Futura Bold"/>
                <a:cs typeface="Futura Bold"/>
                <a:sym typeface="Futura Bold"/>
              </a:rPr>
              <a:t>Describe the types of products or services your business offers.</a:t>
            </a:r>
          </a:p>
        </p:txBody>
      </p:sp>
      <p:sp>
        <p:nvSpPr>
          <p:cNvPr id="16" name="TextBox 16"/>
          <p:cNvSpPr txBox="1"/>
          <p:nvPr/>
        </p:nvSpPr>
        <p:spPr>
          <a:xfrm>
            <a:off x="10455897" y="4265830"/>
            <a:ext cx="5201884" cy="470535"/>
          </a:xfrm>
          <a:prstGeom prst="rect">
            <a:avLst/>
          </a:prstGeom>
        </p:spPr>
        <p:txBody>
          <a:bodyPr lIns="0" tIns="0" rIns="0" bIns="0" rtlCol="0" anchor="t">
            <a:spAutoFit/>
          </a:bodyPr>
          <a:lstStyle/>
          <a:p>
            <a:pPr algn="l">
              <a:lnSpc>
                <a:spcPts val="3599"/>
              </a:lnSpc>
            </a:pPr>
            <a:r>
              <a:rPr lang="en-US" sz="2399" spc="47">
                <a:solidFill>
                  <a:srgbClr val="424242"/>
                </a:solidFill>
                <a:latin typeface="Futura"/>
                <a:ea typeface="Futura"/>
                <a:cs typeface="Futura"/>
                <a:sym typeface="Futura"/>
              </a:rPr>
              <a:t>What is your business about?</a:t>
            </a:r>
          </a:p>
        </p:txBody>
      </p:sp>
      <p:sp>
        <p:nvSpPr>
          <p:cNvPr id="17" name="TextBox 17"/>
          <p:cNvSpPr txBox="1"/>
          <p:nvPr/>
        </p:nvSpPr>
        <p:spPr>
          <a:xfrm>
            <a:off x="10455897" y="5586741"/>
            <a:ext cx="5201884" cy="1365885"/>
          </a:xfrm>
          <a:prstGeom prst="rect">
            <a:avLst/>
          </a:prstGeom>
        </p:spPr>
        <p:txBody>
          <a:bodyPr lIns="0" tIns="0" rIns="0" bIns="0" rtlCol="0" anchor="t">
            <a:spAutoFit/>
          </a:bodyPr>
          <a:lstStyle/>
          <a:p>
            <a:pPr algn="l">
              <a:lnSpc>
                <a:spcPts val="3599"/>
              </a:lnSpc>
            </a:pPr>
            <a:r>
              <a:rPr lang="en-US" sz="2399" spc="47">
                <a:solidFill>
                  <a:srgbClr val="424242"/>
                </a:solidFill>
                <a:latin typeface="Futura"/>
                <a:ea typeface="Futura"/>
                <a:cs typeface="Futura"/>
                <a:sym typeface="Futura"/>
              </a:rPr>
              <a:t>Consider this question as a sales pitch. How are you describing your business?</a:t>
            </a:r>
          </a:p>
        </p:txBody>
      </p:sp>
      <p:sp>
        <p:nvSpPr>
          <p:cNvPr id="18" name="TextBox 18"/>
          <p:cNvSpPr txBox="1"/>
          <p:nvPr/>
        </p:nvSpPr>
        <p:spPr>
          <a:xfrm>
            <a:off x="2147824" y="2280439"/>
            <a:ext cx="6069298" cy="2099691"/>
          </a:xfrm>
          <a:prstGeom prst="rect">
            <a:avLst/>
          </a:prstGeom>
        </p:spPr>
        <p:txBody>
          <a:bodyPr lIns="0" tIns="0" rIns="0" bIns="0" rtlCol="0" anchor="t">
            <a:spAutoFit/>
          </a:bodyPr>
          <a:lstStyle/>
          <a:p>
            <a:pPr algn="ctr">
              <a:lnSpc>
                <a:spcPts val="7871"/>
              </a:lnSpc>
            </a:pPr>
            <a:r>
              <a:rPr lang="en-US" sz="6399">
                <a:solidFill>
                  <a:srgbClr val="FD872F"/>
                </a:solidFill>
                <a:latin typeface="Futura"/>
                <a:ea typeface="Futura"/>
                <a:cs typeface="Futura"/>
                <a:sym typeface="Futura"/>
              </a:rPr>
              <a:t>Application Question</a:t>
            </a:r>
          </a:p>
        </p:txBody>
      </p:sp>
      <p:sp>
        <p:nvSpPr>
          <p:cNvPr id="19" name="TextBox 19"/>
          <p:cNvSpPr txBox="1"/>
          <p:nvPr/>
        </p:nvSpPr>
        <p:spPr>
          <a:xfrm>
            <a:off x="10455897" y="2164066"/>
            <a:ext cx="5201884" cy="918210"/>
          </a:xfrm>
          <a:prstGeom prst="rect">
            <a:avLst/>
          </a:prstGeom>
        </p:spPr>
        <p:txBody>
          <a:bodyPr lIns="0" tIns="0" rIns="0" bIns="0" rtlCol="0" anchor="t">
            <a:spAutoFit/>
          </a:bodyPr>
          <a:lstStyle/>
          <a:p>
            <a:pPr algn="l">
              <a:lnSpc>
                <a:spcPts val="3599"/>
              </a:lnSpc>
            </a:pPr>
            <a:r>
              <a:rPr lang="en-US" sz="2399" spc="47">
                <a:solidFill>
                  <a:srgbClr val="424242"/>
                </a:solidFill>
                <a:latin typeface="Futura"/>
                <a:ea typeface="Futura"/>
                <a:cs typeface="Futura"/>
                <a:sym typeface="Futura"/>
              </a:rPr>
              <a:t>Are you providing a service or selling a product?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ogo of a ship  Description automatically generated"/>
          <p:cNvSpPr/>
          <p:nvPr/>
        </p:nvSpPr>
        <p:spPr>
          <a:xfrm>
            <a:off x="432062" y="384263"/>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3" name="Freeform 3"/>
          <p:cNvSpPr/>
          <p:nvPr/>
        </p:nvSpPr>
        <p:spPr>
          <a:xfrm>
            <a:off x="12906871" y="384263"/>
            <a:ext cx="5115360" cy="1090014"/>
          </a:xfrm>
          <a:custGeom>
            <a:avLst/>
            <a:gdLst/>
            <a:ahLst/>
            <a:cxnLst/>
            <a:rect l="l" t="t" r="r" b="b"/>
            <a:pathLst>
              <a:path w="5115360" h="1090014">
                <a:moveTo>
                  <a:pt x="0" y="0"/>
                </a:moveTo>
                <a:lnTo>
                  <a:pt x="5115360" y="0"/>
                </a:lnTo>
                <a:lnTo>
                  <a:pt x="5115360" y="1090014"/>
                </a:lnTo>
                <a:lnTo>
                  <a:pt x="0" y="1090014"/>
                </a:lnTo>
                <a:lnTo>
                  <a:pt x="0" y="0"/>
                </a:lnTo>
                <a:close/>
              </a:path>
            </a:pathLst>
          </a:custGeom>
          <a:blipFill>
            <a:blip r:embed="rId3"/>
            <a:stretch>
              <a:fillRect t="-21" b="-21"/>
            </a:stretch>
          </a:blipFill>
        </p:spPr>
        <p:txBody>
          <a:bodyPr/>
          <a:lstStyle/>
          <a:p>
            <a:endParaRPr lang="en-US"/>
          </a:p>
        </p:txBody>
      </p:sp>
      <p:grpSp>
        <p:nvGrpSpPr>
          <p:cNvPr id="4" name="Group 4"/>
          <p:cNvGrpSpPr/>
          <p:nvPr/>
        </p:nvGrpSpPr>
        <p:grpSpPr>
          <a:xfrm>
            <a:off x="9144000" y="2260172"/>
            <a:ext cx="823496" cy="823496"/>
            <a:chOff x="0" y="0"/>
            <a:chExt cx="1097995" cy="1097995"/>
          </a:xfrm>
        </p:grpSpPr>
        <p:sp>
          <p:nvSpPr>
            <p:cNvPr id="5" name="Freeform 5"/>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5010" y="256171"/>
              <a:ext cx="587974"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1</a:t>
              </a:r>
            </a:p>
          </p:txBody>
        </p:sp>
      </p:grpSp>
      <p:grpSp>
        <p:nvGrpSpPr>
          <p:cNvPr id="7" name="Group 7"/>
          <p:cNvGrpSpPr/>
          <p:nvPr/>
        </p:nvGrpSpPr>
        <p:grpSpPr>
          <a:xfrm>
            <a:off x="9144000" y="4083428"/>
            <a:ext cx="823496" cy="823496"/>
            <a:chOff x="0" y="0"/>
            <a:chExt cx="1097995" cy="1097995"/>
          </a:xfrm>
        </p:grpSpPr>
        <p:sp>
          <p:nvSpPr>
            <p:cNvPr id="8" name="Freeform 8"/>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255010" y="256171"/>
              <a:ext cx="587974"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2</a:t>
              </a:r>
            </a:p>
          </p:txBody>
        </p:sp>
      </p:grpSp>
      <p:grpSp>
        <p:nvGrpSpPr>
          <p:cNvPr id="10" name="Group 10"/>
          <p:cNvGrpSpPr/>
          <p:nvPr/>
        </p:nvGrpSpPr>
        <p:grpSpPr>
          <a:xfrm>
            <a:off x="9144000" y="5906685"/>
            <a:ext cx="823496" cy="823496"/>
            <a:chOff x="0" y="0"/>
            <a:chExt cx="1097995" cy="1097995"/>
          </a:xfrm>
        </p:grpSpPr>
        <p:sp>
          <p:nvSpPr>
            <p:cNvPr id="11" name="Freeform 11"/>
            <p:cNvSpPr/>
            <p:nvPr/>
          </p:nvSpPr>
          <p:spPr>
            <a:xfrm>
              <a:off x="0" y="0"/>
              <a:ext cx="1097995" cy="1097995"/>
            </a:xfrm>
            <a:custGeom>
              <a:avLst/>
              <a:gdLst/>
              <a:ahLst/>
              <a:cxnLst/>
              <a:rect l="l" t="t" r="r" b="b"/>
              <a:pathLst>
                <a:path w="1097995" h="1097995">
                  <a:moveTo>
                    <a:pt x="0" y="0"/>
                  </a:moveTo>
                  <a:lnTo>
                    <a:pt x="1097995" y="0"/>
                  </a:lnTo>
                  <a:lnTo>
                    <a:pt x="1097995" y="1097995"/>
                  </a:lnTo>
                  <a:lnTo>
                    <a:pt x="0" y="10979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41775" y="256171"/>
              <a:ext cx="614445" cy="585653"/>
            </a:xfrm>
            <a:prstGeom prst="rect">
              <a:avLst/>
            </a:prstGeom>
          </p:spPr>
          <p:txBody>
            <a:bodyPr lIns="0" tIns="0" rIns="0" bIns="0" rtlCol="0" anchor="t">
              <a:spAutoFit/>
            </a:bodyPr>
            <a:lstStyle/>
            <a:p>
              <a:pPr algn="ctr">
                <a:lnSpc>
                  <a:spcPts val="2882"/>
                </a:lnSpc>
              </a:pPr>
              <a:r>
                <a:rPr lang="en-US" sz="2882">
                  <a:solidFill>
                    <a:srgbClr val="FFFFFF"/>
                  </a:solidFill>
                  <a:latin typeface="Futura"/>
                  <a:ea typeface="Futura"/>
                  <a:cs typeface="Futura"/>
                  <a:sym typeface="Futura"/>
                </a:rPr>
                <a:t>3</a:t>
              </a:r>
            </a:p>
          </p:txBody>
        </p:sp>
      </p:grpSp>
      <p:sp>
        <p:nvSpPr>
          <p:cNvPr id="13" name="Freeform 13"/>
          <p:cNvSpPr/>
          <p:nvPr/>
        </p:nvSpPr>
        <p:spPr>
          <a:xfrm>
            <a:off x="3546760" y="8464521"/>
            <a:ext cx="10219511" cy="1822479"/>
          </a:xfrm>
          <a:custGeom>
            <a:avLst/>
            <a:gdLst/>
            <a:ahLst/>
            <a:cxnLst/>
            <a:rect l="l" t="t" r="r" b="b"/>
            <a:pathLst>
              <a:path w="10219511" h="1822479">
                <a:moveTo>
                  <a:pt x="0" y="0"/>
                </a:moveTo>
                <a:lnTo>
                  <a:pt x="10219511" y="0"/>
                </a:lnTo>
                <a:lnTo>
                  <a:pt x="10219511" y="1822479"/>
                </a:lnTo>
                <a:lnTo>
                  <a:pt x="0" y="1822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4998916" y="8280766"/>
            <a:ext cx="7315200" cy="2189988"/>
          </a:xfrm>
          <a:custGeom>
            <a:avLst/>
            <a:gdLst/>
            <a:ahLst/>
            <a:cxnLst/>
            <a:rect l="l" t="t" r="r" b="b"/>
            <a:pathLst>
              <a:path w="7315200" h="2189988">
                <a:moveTo>
                  <a:pt x="0" y="0"/>
                </a:moveTo>
                <a:lnTo>
                  <a:pt x="7315200" y="0"/>
                </a:lnTo>
                <a:lnTo>
                  <a:pt x="7315200" y="2189988"/>
                </a:lnTo>
                <a:lnTo>
                  <a:pt x="0" y="2189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TextBox 15"/>
          <p:cNvSpPr txBox="1"/>
          <p:nvPr/>
        </p:nvSpPr>
        <p:spPr>
          <a:xfrm>
            <a:off x="2464006" y="2280439"/>
            <a:ext cx="6069298" cy="2099691"/>
          </a:xfrm>
          <a:prstGeom prst="rect">
            <a:avLst/>
          </a:prstGeom>
        </p:spPr>
        <p:txBody>
          <a:bodyPr lIns="0" tIns="0" rIns="0" bIns="0" rtlCol="0" anchor="t">
            <a:spAutoFit/>
          </a:bodyPr>
          <a:lstStyle/>
          <a:p>
            <a:pPr algn="ctr">
              <a:lnSpc>
                <a:spcPts val="7871"/>
              </a:lnSpc>
            </a:pPr>
            <a:r>
              <a:rPr lang="en-US" sz="6399">
                <a:solidFill>
                  <a:srgbClr val="FD872F"/>
                </a:solidFill>
                <a:latin typeface="Futura"/>
                <a:ea typeface="Futura"/>
                <a:cs typeface="Futura"/>
                <a:sym typeface="Futura"/>
              </a:rPr>
              <a:t>Application Question</a:t>
            </a:r>
          </a:p>
        </p:txBody>
      </p:sp>
      <p:sp>
        <p:nvSpPr>
          <p:cNvPr id="16" name="TextBox 16"/>
          <p:cNvSpPr txBox="1"/>
          <p:nvPr/>
        </p:nvSpPr>
        <p:spPr>
          <a:xfrm>
            <a:off x="2897713" y="4642814"/>
            <a:ext cx="5201884" cy="2105025"/>
          </a:xfrm>
          <a:prstGeom prst="rect">
            <a:avLst/>
          </a:prstGeom>
        </p:spPr>
        <p:txBody>
          <a:bodyPr lIns="0" tIns="0" rIns="0" bIns="0" rtlCol="0" anchor="t">
            <a:spAutoFit/>
          </a:bodyPr>
          <a:lstStyle/>
          <a:p>
            <a:pPr marL="0" lvl="0" indent="0" algn="ctr">
              <a:lnSpc>
                <a:spcPts val="3240"/>
              </a:lnSpc>
            </a:pPr>
            <a:r>
              <a:rPr lang="en-US" sz="2700" b="1">
                <a:solidFill>
                  <a:srgbClr val="424242"/>
                </a:solidFill>
                <a:latin typeface="Futura Bold"/>
                <a:ea typeface="Futura Bold"/>
                <a:cs typeface="Futura Bold"/>
                <a:sym typeface="Futura Bold"/>
              </a:rPr>
              <a:t>What challenges is your business currently experiencing, and why are these issues important/impactful for your business?</a:t>
            </a:r>
          </a:p>
        </p:txBody>
      </p:sp>
      <p:sp>
        <p:nvSpPr>
          <p:cNvPr id="17" name="TextBox 17"/>
          <p:cNvSpPr txBox="1"/>
          <p:nvPr/>
        </p:nvSpPr>
        <p:spPr>
          <a:xfrm>
            <a:off x="10444748" y="2379502"/>
            <a:ext cx="5201884" cy="470535"/>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What is keeping you up at night?</a:t>
            </a:r>
          </a:p>
        </p:txBody>
      </p:sp>
      <p:sp>
        <p:nvSpPr>
          <p:cNvPr id="18" name="TextBox 18"/>
          <p:cNvSpPr txBox="1"/>
          <p:nvPr/>
        </p:nvSpPr>
        <p:spPr>
          <a:xfrm>
            <a:off x="10444748" y="3531246"/>
            <a:ext cx="5201884" cy="181356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Explain in detail your business challenges and how solving them will help your business become successful.</a:t>
            </a:r>
          </a:p>
        </p:txBody>
      </p:sp>
      <p:sp>
        <p:nvSpPr>
          <p:cNvPr id="19" name="TextBox 19"/>
          <p:cNvSpPr txBox="1"/>
          <p:nvPr/>
        </p:nvSpPr>
        <p:spPr>
          <a:xfrm>
            <a:off x="10444748" y="5609601"/>
            <a:ext cx="5201884" cy="1365885"/>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The more you describe your challenges the more we can understand how to help.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ogo of a ship  Description automatically generated"/>
          <p:cNvSpPr/>
          <p:nvPr/>
        </p:nvSpPr>
        <p:spPr>
          <a:xfrm>
            <a:off x="432062" y="384263"/>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3" name="Freeform 3"/>
          <p:cNvSpPr/>
          <p:nvPr/>
        </p:nvSpPr>
        <p:spPr>
          <a:xfrm>
            <a:off x="12906871" y="384263"/>
            <a:ext cx="5115360" cy="1090014"/>
          </a:xfrm>
          <a:custGeom>
            <a:avLst/>
            <a:gdLst/>
            <a:ahLst/>
            <a:cxnLst/>
            <a:rect l="l" t="t" r="r" b="b"/>
            <a:pathLst>
              <a:path w="5115360" h="1090014">
                <a:moveTo>
                  <a:pt x="0" y="0"/>
                </a:moveTo>
                <a:lnTo>
                  <a:pt x="5115360" y="0"/>
                </a:lnTo>
                <a:lnTo>
                  <a:pt x="5115360" y="1090014"/>
                </a:lnTo>
                <a:lnTo>
                  <a:pt x="0" y="1090014"/>
                </a:lnTo>
                <a:lnTo>
                  <a:pt x="0" y="0"/>
                </a:lnTo>
                <a:close/>
              </a:path>
            </a:pathLst>
          </a:custGeom>
          <a:blipFill>
            <a:blip r:embed="rId3"/>
            <a:stretch>
              <a:fillRect t="-21" b="-21"/>
            </a:stretch>
          </a:blipFill>
        </p:spPr>
        <p:txBody>
          <a:bodyPr/>
          <a:lstStyle/>
          <a:p>
            <a:endParaRPr lang="en-US"/>
          </a:p>
        </p:txBody>
      </p:sp>
      <p:grpSp>
        <p:nvGrpSpPr>
          <p:cNvPr id="4" name="Group 4"/>
          <p:cNvGrpSpPr/>
          <p:nvPr/>
        </p:nvGrpSpPr>
        <p:grpSpPr>
          <a:xfrm>
            <a:off x="9144000" y="2371647"/>
            <a:ext cx="830377" cy="830377"/>
            <a:chOff x="0" y="0"/>
            <a:chExt cx="1107169" cy="1107169"/>
          </a:xfrm>
        </p:grpSpPr>
        <p:sp>
          <p:nvSpPr>
            <p:cNvPr id="5" name="Freeform 5"/>
            <p:cNvSpPr/>
            <p:nvPr/>
          </p:nvSpPr>
          <p:spPr>
            <a:xfrm>
              <a:off x="0" y="0"/>
              <a:ext cx="1107169" cy="1107169"/>
            </a:xfrm>
            <a:custGeom>
              <a:avLst/>
              <a:gdLst/>
              <a:ahLst/>
              <a:cxnLst/>
              <a:rect l="l" t="t" r="r" b="b"/>
              <a:pathLst>
                <a:path w="1107169" h="1107169">
                  <a:moveTo>
                    <a:pt x="0" y="0"/>
                  </a:moveTo>
                  <a:lnTo>
                    <a:pt x="1107169" y="0"/>
                  </a:lnTo>
                  <a:lnTo>
                    <a:pt x="1107169" y="1107169"/>
                  </a:lnTo>
                  <a:lnTo>
                    <a:pt x="0" y="1107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7141" y="248786"/>
              <a:ext cx="592887" cy="600071"/>
            </a:xfrm>
            <a:prstGeom prst="rect">
              <a:avLst/>
            </a:prstGeom>
          </p:spPr>
          <p:txBody>
            <a:bodyPr lIns="0" tIns="0" rIns="0" bIns="0" rtlCol="0" anchor="t">
              <a:spAutoFit/>
            </a:bodyPr>
            <a:lstStyle/>
            <a:p>
              <a:pPr algn="ctr">
                <a:lnSpc>
                  <a:spcPts val="2906"/>
                </a:lnSpc>
              </a:pPr>
              <a:r>
                <a:rPr lang="en-US" sz="2906">
                  <a:solidFill>
                    <a:srgbClr val="FFFFFF"/>
                  </a:solidFill>
                  <a:latin typeface="Futura"/>
                  <a:ea typeface="Futura"/>
                  <a:cs typeface="Futura"/>
                  <a:sym typeface="Futura"/>
                </a:rPr>
                <a:t>1</a:t>
              </a:r>
            </a:p>
          </p:txBody>
        </p:sp>
      </p:grpSp>
      <p:grpSp>
        <p:nvGrpSpPr>
          <p:cNvPr id="7" name="Group 7"/>
          <p:cNvGrpSpPr/>
          <p:nvPr/>
        </p:nvGrpSpPr>
        <p:grpSpPr>
          <a:xfrm>
            <a:off x="9144000" y="4210137"/>
            <a:ext cx="830377" cy="830377"/>
            <a:chOff x="0" y="0"/>
            <a:chExt cx="1107169" cy="1107169"/>
          </a:xfrm>
        </p:grpSpPr>
        <p:sp>
          <p:nvSpPr>
            <p:cNvPr id="8" name="Freeform 8"/>
            <p:cNvSpPr/>
            <p:nvPr/>
          </p:nvSpPr>
          <p:spPr>
            <a:xfrm>
              <a:off x="0" y="0"/>
              <a:ext cx="1107169" cy="1107169"/>
            </a:xfrm>
            <a:custGeom>
              <a:avLst/>
              <a:gdLst/>
              <a:ahLst/>
              <a:cxnLst/>
              <a:rect l="l" t="t" r="r" b="b"/>
              <a:pathLst>
                <a:path w="1107169" h="1107169">
                  <a:moveTo>
                    <a:pt x="0" y="0"/>
                  </a:moveTo>
                  <a:lnTo>
                    <a:pt x="1107169" y="0"/>
                  </a:lnTo>
                  <a:lnTo>
                    <a:pt x="1107169" y="1107169"/>
                  </a:lnTo>
                  <a:lnTo>
                    <a:pt x="0" y="11071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257141" y="248786"/>
              <a:ext cx="592887" cy="600071"/>
            </a:xfrm>
            <a:prstGeom prst="rect">
              <a:avLst/>
            </a:prstGeom>
          </p:spPr>
          <p:txBody>
            <a:bodyPr lIns="0" tIns="0" rIns="0" bIns="0" rtlCol="0" anchor="t">
              <a:spAutoFit/>
            </a:bodyPr>
            <a:lstStyle/>
            <a:p>
              <a:pPr algn="ctr">
                <a:lnSpc>
                  <a:spcPts val="2906"/>
                </a:lnSpc>
              </a:pPr>
              <a:r>
                <a:rPr lang="en-US" sz="2906">
                  <a:solidFill>
                    <a:srgbClr val="FFFFFF"/>
                  </a:solidFill>
                  <a:latin typeface="Futura"/>
                  <a:ea typeface="Futura"/>
                  <a:cs typeface="Futura"/>
                  <a:sym typeface="Futura"/>
                </a:rPr>
                <a:t>2</a:t>
              </a:r>
            </a:p>
          </p:txBody>
        </p:sp>
      </p:grpSp>
      <p:grpSp>
        <p:nvGrpSpPr>
          <p:cNvPr id="10" name="Group 10"/>
          <p:cNvGrpSpPr/>
          <p:nvPr/>
        </p:nvGrpSpPr>
        <p:grpSpPr>
          <a:xfrm>
            <a:off x="9144000" y="6048628"/>
            <a:ext cx="830377" cy="830377"/>
            <a:chOff x="0" y="0"/>
            <a:chExt cx="1107169" cy="1107169"/>
          </a:xfrm>
        </p:grpSpPr>
        <p:sp>
          <p:nvSpPr>
            <p:cNvPr id="11" name="Freeform 11"/>
            <p:cNvSpPr/>
            <p:nvPr/>
          </p:nvSpPr>
          <p:spPr>
            <a:xfrm>
              <a:off x="0" y="0"/>
              <a:ext cx="1107169" cy="1107169"/>
            </a:xfrm>
            <a:custGeom>
              <a:avLst/>
              <a:gdLst/>
              <a:ahLst/>
              <a:cxnLst/>
              <a:rect l="l" t="t" r="r" b="b"/>
              <a:pathLst>
                <a:path w="1107169" h="1107169">
                  <a:moveTo>
                    <a:pt x="0" y="0"/>
                  </a:moveTo>
                  <a:lnTo>
                    <a:pt x="1107169" y="0"/>
                  </a:lnTo>
                  <a:lnTo>
                    <a:pt x="1107169" y="1107169"/>
                  </a:lnTo>
                  <a:lnTo>
                    <a:pt x="0" y="11071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43795" y="248786"/>
              <a:ext cx="619579" cy="600071"/>
            </a:xfrm>
            <a:prstGeom prst="rect">
              <a:avLst/>
            </a:prstGeom>
          </p:spPr>
          <p:txBody>
            <a:bodyPr lIns="0" tIns="0" rIns="0" bIns="0" rtlCol="0" anchor="t">
              <a:spAutoFit/>
            </a:bodyPr>
            <a:lstStyle/>
            <a:p>
              <a:pPr algn="ctr">
                <a:lnSpc>
                  <a:spcPts val="2906"/>
                </a:lnSpc>
              </a:pPr>
              <a:r>
                <a:rPr lang="en-US" sz="2906">
                  <a:solidFill>
                    <a:srgbClr val="FFFFFF"/>
                  </a:solidFill>
                  <a:latin typeface="Futura"/>
                  <a:ea typeface="Futura"/>
                  <a:cs typeface="Futura"/>
                  <a:sym typeface="Futura"/>
                </a:rPr>
                <a:t>3</a:t>
              </a:r>
            </a:p>
          </p:txBody>
        </p:sp>
      </p:grpSp>
      <p:sp>
        <p:nvSpPr>
          <p:cNvPr id="13" name="Freeform 13"/>
          <p:cNvSpPr/>
          <p:nvPr/>
        </p:nvSpPr>
        <p:spPr>
          <a:xfrm>
            <a:off x="3546760" y="8464521"/>
            <a:ext cx="10219511" cy="1822479"/>
          </a:xfrm>
          <a:custGeom>
            <a:avLst/>
            <a:gdLst/>
            <a:ahLst/>
            <a:cxnLst/>
            <a:rect l="l" t="t" r="r" b="b"/>
            <a:pathLst>
              <a:path w="10219511" h="1822479">
                <a:moveTo>
                  <a:pt x="0" y="0"/>
                </a:moveTo>
                <a:lnTo>
                  <a:pt x="10219511" y="0"/>
                </a:lnTo>
                <a:lnTo>
                  <a:pt x="10219511" y="1822479"/>
                </a:lnTo>
                <a:lnTo>
                  <a:pt x="0" y="1822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4998916" y="8280766"/>
            <a:ext cx="7315200" cy="2189988"/>
          </a:xfrm>
          <a:custGeom>
            <a:avLst/>
            <a:gdLst/>
            <a:ahLst/>
            <a:cxnLst/>
            <a:rect l="l" t="t" r="r" b="b"/>
            <a:pathLst>
              <a:path w="7315200" h="2189988">
                <a:moveTo>
                  <a:pt x="0" y="0"/>
                </a:moveTo>
                <a:lnTo>
                  <a:pt x="7315200" y="0"/>
                </a:lnTo>
                <a:lnTo>
                  <a:pt x="7315200" y="2189988"/>
                </a:lnTo>
                <a:lnTo>
                  <a:pt x="0" y="2189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TextBox 15"/>
          <p:cNvSpPr txBox="1"/>
          <p:nvPr/>
        </p:nvSpPr>
        <p:spPr>
          <a:xfrm>
            <a:off x="2387123" y="2228772"/>
            <a:ext cx="6069298" cy="2099691"/>
          </a:xfrm>
          <a:prstGeom prst="rect">
            <a:avLst/>
          </a:prstGeom>
        </p:spPr>
        <p:txBody>
          <a:bodyPr lIns="0" tIns="0" rIns="0" bIns="0" rtlCol="0" anchor="t">
            <a:spAutoFit/>
          </a:bodyPr>
          <a:lstStyle/>
          <a:p>
            <a:pPr algn="ctr">
              <a:lnSpc>
                <a:spcPts val="7871"/>
              </a:lnSpc>
            </a:pPr>
            <a:r>
              <a:rPr lang="en-US" sz="6399">
                <a:solidFill>
                  <a:srgbClr val="FD872F"/>
                </a:solidFill>
                <a:latin typeface="Futura"/>
                <a:ea typeface="Futura"/>
                <a:cs typeface="Futura"/>
                <a:sym typeface="Futura"/>
              </a:rPr>
              <a:t>Application Question</a:t>
            </a:r>
          </a:p>
        </p:txBody>
      </p:sp>
      <p:sp>
        <p:nvSpPr>
          <p:cNvPr id="16" name="TextBox 16"/>
          <p:cNvSpPr txBox="1"/>
          <p:nvPr/>
        </p:nvSpPr>
        <p:spPr>
          <a:xfrm>
            <a:off x="2820830" y="5271073"/>
            <a:ext cx="5201884" cy="1285875"/>
          </a:xfrm>
          <a:prstGeom prst="rect">
            <a:avLst/>
          </a:prstGeom>
        </p:spPr>
        <p:txBody>
          <a:bodyPr lIns="0" tIns="0" rIns="0" bIns="0" rtlCol="0" anchor="t">
            <a:spAutoFit/>
          </a:bodyPr>
          <a:lstStyle/>
          <a:p>
            <a:pPr marL="0" lvl="0" indent="0" algn="ctr">
              <a:lnSpc>
                <a:spcPts val="3240"/>
              </a:lnSpc>
            </a:pPr>
            <a:r>
              <a:rPr lang="en-US" sz="2700" b="1">
                <a:solidFill>
                  <a:srgbClr val="424242"/>
                </a:solidFill>
                <a:latin typeface="Futura Bold"/>
                <a:ea typeface="Futura Bold"/>
                <a:cs typeface="Futura Bold"/>
                <a:sym typeface="Futura Bold"/>
              </a:rPr>
              <a:t>Describe how your business services the people of Fort Lauderdale.</a:t>
            </a:r>
          </a:p>
        </p:txBody>
      </p:sp>
      <p:sp>
        <p:nvSpPr>
          <p:cNvPr id="17" name="TextBox 17"/>
          <p:cNvSpPr txBox="1"/>
          <p:nvPr/>
        </p:nvSpPr>
        <p:spPr>
          <a:xfrm>
            <a:off x="10305929" y="4095837"/>
            <a:ext cx="5201884"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Explain how and why your business keeps your clients happy.</a:t>
            </a:r>
          </a:p>
        </p:txBody>
      </p:sp>
      <p:sp>
        <p:nvSpPr>
          <p:cNvPr id="18" name="TextBox 18"/>
          <p:cNvSpPr txBox="1"/>
          <p:nvPr/>
        </p:nvSpPr>
        <p:spPr>
          <a:xfrm>
            <a:off x="10305929" y="6033222"/>
            <a:ext cx="5201884"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Explain how your business serves the community of Fort Lauderdale.</a:t>
            </a:r>
          </a:p>
        </p:txBody>
      </p:sp>
      <p:sp>
        <p:nvSpPr>
          <p:cNvPr id="19" name="TextBox 19"/>
          <p:cNvSpPr txBox="1"/>
          <p:nvPr/>
        </p:nvSpPr>
        <p:spPr>
          <a:xfrm>
            <a:off x="10305929" y="2494418"/>
            <a:ext cx="5201884" cy="470535"/>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Who are your clients?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5906" y="3876790"/>
            <a:ext cx="3570676" cy="4803623"/>
            <a:chOff x="0" y="0"/>
            <a:chExt cx="952262" cy="1281076"/>
          </a:xfrm>
        </p:grpSpPr>
        <p:sp>
          <p:nvSpPr>
            <p:cNvPr id="3" name="Freeform 3"/>
            <p:cNvSpPr/>
            <p:nvPr/>
          </p:nvSpPr>
          <p:spPr>
            <a:xfrm>
              <a:off x="0" y="0"/>
              <a:ext cx="952262" cy="1281076"/>
            </a:xfrm>
            <a:custGeom>
              <a:avLst/>
              <a:gdLst/>
              <a:ahLst/>
              <a:cxnLst/>
              <a:rect l="l" t="t" r="r" b="b"/>
              <a:pathLst>
                <a:path w="952262" h="1281076">
                  <a:moveTo>
                    <a:pt x="36859" y="0"/>
                  </a:moveTo>
                  <a:lnTo>
                    <a:pt x="915403" y="0"/>
                  </a:lnTo>
                  <a:cubicBezTo>
                    <a:pt x="925178" y="0"/>
                    <a:pt x="934554" y="3883"/>
                    <a:pt x="941466" y="10796"/>
                  </a:cubicBezTo>
                  <a:cubicBezTo>
                    <a:pt x="948379" y="17708"/>
                    <a:pt x="952262" y="27084"/>
                    <a:pt x="952262" y="36859"/>
                  </a:cubicBezTo>
                  <a:lnTo>
                    <a:pt x="952262" y="1244217"/>
                  </a:lnTo>
                  <a:cubicBezTo>
                    <a:pt x="952262" y="1253992"/>
                    <a:pt x="948379" y="1263368"/>
                    <a:pt x="941466" y="1270280"/>
                  </a:cubicBezTo>
                  <a:cubicBezTo>
                    <a:pt x="934554" y="1277193"/>
                    <a:pt x="925178" y="1281076"/>
                    <a:pt x="915403" y="1281076"/>
                  </a:cubicBezTo>
                  <a:lnTo>
                    <a:pt x="36859" y="1281076"/>
                  </a:lnTo>
                  <a:cubicBezTo>
                    <a:pt x="27084" y="1281076"/>
                    <a:pt x="17708" y="1277193"/>
                    <a:pt x="10796" y="1270280"/>
                  </a:cubicBezTo>
                  <a:cubicBezTo>
                    <a:pt x="3883" y="1263368"/>
                    <a:pt x="0" y="1253992"/>
                    <a:pt x="0" y="1244217"/>
                  </a:cubicBezTo>
                  <a:lnTo>
                    <a:pt x="0" y="36859"/>
                  </a:lnTo>
                  <a:cubicBezTo>
                    <a:pt x="0" y="27084"/>
                    <a:pt x="3883" y="17708"/>
                    <a:pt x="10796" y="10796"/>
                  </a:cubicBezTo>
                  <a:cubicBezTo>
                    <a:pt x="17708" y="3883"/>
                    <a:pt x="27084" y="0"/>
                    <a:pt x="36859" y="0"/>
                  </a:cubicBezTo>
                  <a:close/>
                </a:path>
              </a:pathLst>
            </a:custGeom>
            <a:solidFill>
              <a:srgbClr val="004B73"/>
            </a:solidFill>
          </p:spPr>
          <p:txBody>
            <a:bodyPr/>
            <a:lstStyle/>
            <a:p>
              <a:endParaRPr lang="en-US"/>
            </a:p>
          </p:txBody>
        </p:sp>
        <p:sp>
          <p:nvSpPr>
            <p:cNvPr id="4" name="TextBox 4"/>
            <p:cNvSpPr txBox="1"/>
            <p:nvPr/>
          </p:nvSpPr>
          <p:spPr>
            <a:xfrm>
              <a:off x="0" y="-28575"/>
              <a:ext cx="952262" cy="1309651"/>
            </a:xfrm>
            <a:prstGeom prst="rect">
              <a:avLst/>
            </a:prstGeom>
          </p:spPr>
          <p:txBody>
            <a:bodyPr lIns="50800" tIns="50800" rIns="50800" bIns="50800" rtlCol="0" anchor="ctr"/>
            <a:lstStyle/>
            <a:p>
              <a:pPr algn="ctr">
                <a:lnSpc>
                  <a:spcPts val="2852"/>
                </a:lnSpc>
              </a:pPr>
              <a:endParaRPr/>
            </a:p>
          </p:txBody>
        </p:sp>
      </p:grpSp>
      <p:grpSp>
        <p:nvGrpSpPr>
          <p:cNvPr id="5" name="Group 5"/>
          <p:cNvGrpSpPr>
            <a:grpSpLocks noChangeAspect="1"/>
          </p:cNvGrpSpPr>
          <p:nvPr/>
        </p:nvGrpSpPr>
        <p:grpSpPr>
          <a:xfrm>
            <a:off x="1263479" y="3000375"/>
            <a:ext cx="2935531" cy="2924064"/>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16746" r="223" b="-16746"/>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sp>
        <p:nvSpPr>
          <p:cNvPr id="8" name="AutoShape 8"/>
          <p:cNvSpPr/>
          <p:nvPr/>
        </p:nvSpPr>
        <p:spPr>
          <a:xfrm>
            <a:off x="1040836" y="6681936"/>
            <a:ext cx="3380817" cy="0"/>
          </a:xfrm>
          <a:prstGeom prst="line">
            <a:avLst/>
          </a:prstGeom>
          <a:ln w="38100" cap="flat">
            <a:solidFill>
              <a:srgbClr val="FDFDFD"/>
            </a:solidFill>
            <a:prstDash val="solid"/>
            <a:headEnd type="none" w="sm" len="sm"/>
            <a:tailEnd type="none" w="sm" len="sm"/>
          </a:ln>
        </p:spPr>
        <p:txBody>
          <a:bodyPr/>
          <a:lstStyle/>
          <a:p>
            <a:endParaRPr lang="en-US"/>
          </a:p>
        </p:txBody>
      </p:sp>
      <p:sp>
        <p:nvSpPr>
          <p:cNvPr id="9" name="TextBox 9"/>
          <p:cNvSpPr txBox="1"/>
          <p:nvPr/>
        </p:nvSpPr>
        <p:spPr>
          <a:xfrm>
            <a:off x="1838987" y="904875"/>
            <a:ext cx="14610027" cy="1371600"/>
          </a:xfrm>
          <a:prstGeom prst="rect">
            <a:avLst/>
          </a:prstGeom>
        </p:spPr>
        <p:txBody>
          <a:bodyPr lIns="0" tIns="0" rIns="0" bIns="0" rtlCol="0" anchor="t">
            <a:spAutoFit/>
          </a:bodyPr>
          <a:lstStyle/>
          <a:p>
            <a:pPr marL="0" lvl="0" indent="0" algn="ctr">
              <a:lnSpc>
                <a:spcPts val="9625"/>
              </a:lnSpc>
              <a:spcBef>
                <a:spcPct val="0"/>
              </a:spcBef>
            </a:pPr>
            <a:r>
              <a:rPr lang="en-US" sz="8020">
                <a:solidFill>
                  <a:srgbClr val="424242"/>
                </a:solidFill>
                <a:latin typeface="Futura"/>
                <a:ea typeface="Futura"/>
                <a:cs typeface="Futura"/>
                <a:sym typeface="Futura"/>
              </a:rPr>
              <a:t>COURSE DETAILS</a:t>
            </a:r>
          </a:p>
        </p:txBody>
      </p:sp>
      <p:sp>
        <p:nvSpPr>
          <p:cNvPr id="10" name="TextBox 10"/>
          <p:cNvSpPr txBox="1"/>
          <p:nvPr/>
        </p:nvSpPr>
        <p:spPr>
          <a:xfrm>
            <a:off x="717820" y="7247691"/>
            <a:ext cx="4026849" cy="798495"/>
          </a:xfrm>
          <a:prstGeom prst="rect">
            <a:avLst/>
          </a:prstGeom>
        </p:spPr>
        <p:txBody>
          <a:bodyPr lIns="0" tIns="0" rIns="0" bIns="0" rtlCol="0" anchor="t">
            <a:spAutoFit/>
          </a:bodyPr>
          <a:lstStyle/>
          <a:p>
            <a:pPr algn="ctr">
              <a:lnSpc>
                <a:spcPts val="2011"/>
              </a:lnSpc>
            </a:pPr>
            <a:r>
              <a:rPr lang="en-US" sz="1915">
                <a:solidFill>
                  <a:srgbClr val="EFEFEF"/>
                </a:solidFill>
                <a:latin typeface="Futura"/>
                <a:ea typeface="Futura"/>
                <a:cs typeface="Futura"/>
                <a:sym typeface="Futura"/>
              </a:rPr>
              <a:t>101 NE 3rd Ave, </a:t>
            </a:r>
          </a:p>
          <a:p>
            <a:pPr algn="ctr">
              <a:lnSpc>
                <a:spcPts val="2011"/>
              </a:lnSpc>
            </a:pPr>
            <a:r>
              <a:rPr lang="en-US" sz="1915">
                <a:solidFill>
                  <a:srgbClr val="EFEFEF"/>
                </a:solidFill>
                <a:latin typeface="Futura"/>
                <a:ea typeface="Futura"/>
                <a:cs typeface="Futura"/>
                <a:sym typeface="Futura"/>
              </a:rPr>
              <a:t>Fort Lauderdale, 33301</a:t>
            </a:r>
          </a:p>
          <a:p>
            <a:pPr marL="0" lvl="0" indent="0" algn="ctr">
              <a:lnSpc>
                <a:spcPts val="2011"/>
              </a:lnSpc>
            </a:pPr>
            <a:r>
              <a:rPr lang="en-US" sz="1915">
                <a:solidFill>
                  <a:srgbClr val="EFEFEF"/>
                </a:solidFill>
                <a:latin typeface="Futura"/>
                <a:ea typeface="Futura"/>
                <a:cs typeface="Futura"/>
                <a:sym typeface="Futura"/>
              </a:rPr>
              <a:t>or via</a:t>
            </a:r>
          </a:p>
        </p:txBody>
      </p:sp>
      <p:sp>
        <p:nvSpPr>
          <p:cNvPr id="11" name="TextBox 11"/>
          <p:cNvSpPr txBox="1"/>
          <p:nvPr/>
        </p:nvSpPr>
        <p:spPr>
          <a:xfrm>
            <a:off x="717820" y="6767281"/>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City Office</a:t>
            </a:r>
          </a:p>
        </p:txBody>
      </p:sp>
      <p:sp>
        <p:nvSpPr>
          <p:cNvPr id="12" name="TextBox 12"/>
          <p:cNvSpPr txBox="1"/>
          <p:nvPr/>
        </p:nvSpPr>
        <p:spPr>
          <a:xfrm>
            <a:off x="717820" y="6063171"/>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Hybrid Program</a:t>
            </a:r>
          </a:p>
        </p:txBody>
      </p:sp>
      <p:sp>
        <p:nvSpPr>
          <p:cNvPr id="13" name="TextBox 13"/>
          <p:cNvSpPr txBox="1"/>
          <p:nvPr/>
        </p:nvSpPr>
        <p:spPr>
          <a:xfrm>
            <a:off x="717820" y="7994590"/>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Zoom</a:t>
            </a:r>
          </a:p>
        </p:txBody>
      </p:sp>
      <p:grpSp>
        <p:nvGrpSpPr>
          <p:cNvPr id="14" name="Group 14"/>
          <p:cNvGrpSpPr/>
          <p:nvPr/>
        </p:nvGrpSpPr>
        <p:grpSpPr>
          <a:xfrm>
            <a:off x="5222419" y="3876790"/>
            <a:ext cx="3570676" cy="4803623"/>
            <a:chOff x="0" y="0"/>
            <a:chExt cx="952262" cy="1281076"/>
          </a:xfrm>
        </p:grpSpPr>
        <p:sp>
          <p:nvSpPr>
            <p:cNvPr id="15" name="Freeform 15"/>
            <p:cNvSpPr/>
            <p:nvPr/>
          </p:nvSpPr>
          <p:spPr>
            <a:xfrm>
              <a:off x="0" y="0"/>
              <a:ext cx="952262" cy="1281076"/>
            </a:xfrm>
            <a:custGeom>
              <a:avLst/>
              <a:gdLst/>
              <a:ahLst/>
              <a:cxnLst/>
              <a:rect l="l" t="t" r="r" b="b"/>
              <a:pathLst>
                <a:path w="952262" h="1281076">
                  <a:moveTo>
                    <a:pt x="36859" y="0"/>
                  </a:moveTo>
                  <a:lnTo>
                    <a:pt x="915403" y="0"/>
                  </a:lnTo>
                  <a:cubicBezTo>
                    <a:pt x="925178" y="0"/>
                    <a:pt x="934554" y="3883"/>
                    <a:pt x="941466" y="10796"/>
                  </a:cubicBezTo>
                  <a:cubicBezTo>
                    <a:pt x="948379" y="17708"/>
                    <a:pt x="952262" y="27084"/>
                    <a:pt x="952262" y="36859"/>
                  </a:cubicBezTo>
                  <a:lnTo>
                    <a:pt x="952262" y="1244217"/>
                  </a:lnTo>
                  <a:cubicBezTo>
                    <a:pt x="952262" y="1253992"/>
                    <a:pt x="948379" y="1263368"/>
                    <a:pt x="941466" y="1270280"/>
                  </a:cubicBezTo>
                  <a:cubicBezTo>
                    <a:pt x="934554" y="1277193"/>
                    <a:pt x="925178" y="1281076"/>
                    <a:pt x="915403" y="1281076"/>
                  </a:cubicBezTo>
                  <a:lnTo>
                    <a:pt x="36859" y="1281076"/>
                  </a:lnTo>
                  <a:cubicBezTo>
                    <a:pt x="27084" y="1281076"/>
                    <a:pt x="17708" y="1277193"/>
                    <a:pt x="10796" y="1270280"/>
                  </a:cubicBezTo>
                  <a:cubicBezTo>
                    <a:pt x="3883" y="1263368"/>
                    <a:pt x="0" y="1253992"/>
                    <a:pt x="0" y="1244217"/>
                  </a:cubicBezTo>
                  <a:lnTo>
                    <a:pt x="0" y="36859"/>
                  </a:lnTo>
                  <a:cubicBezTo>
                    <a:pt x="0" y="27084"/>
                    <a:pt x="3883" y="17708"/>
                    <a:pt x="10796" y="10796"/>
                  </a:cubicBezTo>
                  <a:cubicBezTo>
                    <a:pt x="17708" y="3883"/>
                    <a:pt x="27084" y="0"/>
                    <a:pt x="36859" y="0"/>
                  </a:cubicBezTo>
                  <a:close/>
                </a:path>
              </a:pathLst>
            </a:custGeom>
            <a:solidFill>
              <a:srgbClr val="004B73"/>
            </a:solidFill>
          </p:spPr>
          <p:txBody>
            <a:bodyPr/>
            <a:lstStyle/>
            <a:p>
              <a:endParaRPr lang="en-US"/>
            </a:p>
          </p:txBody>
        </p:sp>
        <p:sp>
          <p:nvSpPr>
            <p:cNvPr id="16" name="TextBox 16"/>
            <p:cNvSpPr txBox="1"/>
            <p:nvPr/>
          </p:nvSpPr>
          <p:spPr>
            <a:xfrm>
              <a:off x="0" y="-28575"/>
              <a:ext cx="952262" cy="1309651"/>
            </a:xfrm>
            <a:prstGeom prst="rect">
              <a:avLst/>
            </a:prstGeom>
          </p:spPr>
          <p:txBody>
            <a:bodyPr lIns="50800" tIns="50800" rIns="50800" bIns="50800" rtlCol="0" anchor="ctr"/>
            <a:lstStyle/>
            <a:p>
              <a:pPr algn="ctr">
                <a:lnSpc>
                  <a:spcPts val="2852"/>
                </a:lnSpc>
              </a:pPr>
              <a:endParaRPr/>
            </a:p>
          </p:txBody>
        </p:sp>
      </p:grpSp>
      <p:grpSp>
        <p:nvGrpSpPr>
          <p:cNvPr id="17" name="Group 17"/>
          <p:cNvGrpSpPr>
            <a:grpSpLocks noChangeAspect="1"/>
          </p:cNvGrpSpPr>
          <p:nvPr/>
        </p:nvGrpSpPr>
        <p:grpSpPr>
          <a:xfrm>
            <a:off x="5539992" y="3000375"/>
            <a:ext cx="2935531" cy="2924064"/>
            <a:chOff x="0" y="0"/>
            <a:chExt cx="6502400" cy="6477000"/>
          </a:xfrm>
        </p:grpSpPr>
        <p:sp>
          <p:nvSpPr>
            <p:cNvPr id="18" name="Freeform 1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16665" r="223" b="-16665"/>
              </a:stretch>
            </a:blipFill>
          </p:spPr>
          <p:txBody>
            <a:bodyPr/>
            <a:lstStyle/>
            <a:p>
              <a:endParaRPr lang="en-US"/>
            </a:p>
          </p:txBody>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sp>
        <p:nvSpPr>
          <p:cNvPr id="20" name="AutoShape 20"/>
          <p:cNvSpPr/>
          <p:nvPr/>
        </p:nvSpPr>
        <p:spPr>
          <a:xfrm>
            <a:off x="5317349" y="6681936"/>
            <a:ext cx="3380817" cy="0"/>
          </a:xfrm>
          <a:prstGeom prst="line">
            <a:avLst/>
          </a:prstGeom>
          <a:ln w="38100" cap="flat">
            <a:solidFill>
              <a:srgbClr val="FDFDFD"/>
            </a:solidFill>
            <a:prstDash val="solid"/>
            <a:headEnd type="none" w="sm" len="sm"/>
            <a:tailEnd type="none" w="sm" len="sm"/>
          </a:ln>
        </p:spPr>
        <p:txBody>
          <a:bodyPr/>
          <a:lstStyle/>
          <a:p>
            <a:endParaRPr lang="en-US"/>
          </a:p>
        </p:txBody>
      </p:sp>
      <p:sp>
        <p:nvSpPr>
          <p:cNvPr id="21" name="TextBox 21"/>
          <p:cNvSpPr txBox="1"/>
          <p:nvPr/>
        </p:nvSpPr>
        <p:spPr>
          <a:xfrm>
            <a:off x="4994333" y="7462247"/>
            <a:ext cx="4026849" cy="303195"/>
          </a:xfrm>
          <a:prstGeom prst="rect">
            <a:avLst/>
          </a:prstGeom>
        </p:spPr>
        <p:txBody>
          <a:bodyPr lIns="0" tIns="0" rIns="0" bIns="0" rtlCol="0" anchor="t">
            <a:spAutoFit/>
          </a:bodyPr>
          <a:lstStyle/>
          <a:p>
            <a:pPr marL="0" lvl="0" indent="0" algn="ctr">
              <a:lnSpc>
                <a:spcPts val="2011"/>
              </a:lnSpc>
            </a:pPr>
            <a:r>
              <a:rPr lang="en-US" sz="1915">
                <a:solidFill>
                  <a:srgbClr val="EFEFEF"/>
                </a:solidFill>
                <a:latin typeface="Futura"/>
                <a:ea typeface="Futura"/>
                <a:cs typeface="Futura"/>
                <a:sym typeface="Futura"/>
              </a:rPr>
              <a:t>6:00 PM - 7:00 PM</a:t>
            </a:r>
          </a:p>
        </p:txBody>
      </p:sp>
      <p:sp>
        <p:nvSpPr>
          <p:cNvPr id="22" name="TextBox 22"/>
          <p:cNvSpPr txBox="1"/>
          <p:nvPr/>
        </p:nvSpPr>
        <p:spPr>
          <a:xfrm>
            <a:off x="4994333" y="6767281"/>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January 23, 2025</a:t>
            </a:r>
          </a:p>
        </p:txBody>
      </p:sp>
      <p:sp>
        <p:nvSpPr>
          <p:cNvPr id="23" name="TextBox 23"/>
          <p:cNvSpPr txBox="1"/>
          <p:nvPr/>
        </p:nvSpPr>
        <p:spPr>
          <a:xfrm>
            <a:off x="4994333" y="6063171"/>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Orientation</a:t>
            </a:r>
          </a:p>
        </p:txBody>
      </p:sp>
      <p:grpSp>
        <p:nvGrpSpPr>
          <p:cNvPr id="24" name="Group 24"/>
          <p:cNvGrpSpPr/>
          <p:nvPr/>
        </p:nvGrpSpPr>
        <p:grpSpPr>
          <a:xfrm>
            <a:off x="9496918" y="3876790"/>
            <a:ext cx="3570676" cy="4803623"/>
            <a:chOff x="0" y="0"/>
            <a:chExt cx="952262" cy="1281076"/>
          </a:xfrm>
        </p:grpSpPr>
        <p:sp>
          <p:nvSpPr>
            <p:cNvPr id="25" name="Freeform 25"/>
            <p:cNvSpPr/>
            <p:nvPr/>
          </p:nvSpPr>
          <p:spPr>
            <a:xfrm>
              <a:off x="0" y="0"/>
              <a:ext cx="952262" cy="1281076"/>
            </a:xfrm>
            <a:custGeom>
              <a:avLst/>
              <a:gdLst/>
              <a:ahLst/>
              <a:cxnLst/>
              <a:rect l="l" t="t" r="r" b="b"/>
              <a:pathLst>
                <a:path w="952262" h="1281076">
                  <a:moveTo>
                    <a:pt x="36859" y="0"/>
                  </a:moveTo>
                  <a:lnTo>
                    <a:pt x="915403" y="0"/>
                  </a:lnTo>
                  <a:cubicBezTo>
                    <a:pt x="925178" y="0"/>
                    <a:pt x="934554" y="3883"/>
                    <a:pt x="941466" y="10796"/>
                  </a:cubicBezTo>
                  <a:cubicBezTo>
                    <a:pt x="948379" y="17708"/>
                    <a:pt x="952262" y="27084"/>
                    <a:pt x="952262" y="36859"/>
                  </a:cubicBezTo>
                  <a:lnTo>
                    <a:pt x="952262" y="1244217"/>
                  </a:lnTo>
                  <a:cubicBezTo>
                    <a:pt x="952262" y="1253992"/>
                    <a:pt x="948379" y="1263368"/>
                    <a:pt x="941466" y="1270280"/>
                  </a:cubicBezTo>
                  <a:cubicBezTo>
                    <a:pt x="934554" y="1277193"/>
                    <a:pt x="925178" y="1281076"/>
                    <a:pt x="915403" y="1281076"/>
                  </a:cubicBezTo>
                  <a:lnTo>
                    <a:pt x="36859" y="1281076"/>
                  </a:lnTo>
                  <a:cubicBezTo>
                    <a:pt x="27084" y="1281076"/>
                    <a:pt x="17708" y="1277193"/>
                    <a:pt x="10796" y="1270280"/>
                  </a:cubicBezTo>
                  <a:cubicBezTo>
                    <a:pt x="3883" y="1263368"/>
                    <a:pt x="0" y="1253992"/>
                    <a:pt x="0" y="1244217"/>
                  </a:cubicBezTo>
                  <a:lnTo>
                    <a:pt x="0" y="36859"/>
                  </a:lnTo>
                  <a:cubicBezTo>
                    <a:pt x="0" y="27084"/>
                    <a:pt x="3883" y="17708"/>
                    <a:pt x="10796" y="10796"/>
                  </a:cubicBezTo>
                  <a:cubicBezTo>
                    <a:pt x="17708" y="3883"/>
                    <a:pt x="27084" y="0"/>
                    <a:pt x="36859" y="0"/>
                  </a:cubicBezTo>
                  <a:close/>
                </a:path>
              </a:pathLst>
            </a:custGeom>
            <a:solidFill>
              <a:srgbClr val="004B73"/>
            </a:solidFill>
          </p:spPr>
          <p:txBody>
            <a:bodyPr/>
            <a:lstStyle/>
            <a:p>
              <a:endParaRPr lang="en-US"/>
            </a:p>
          </p:txBody>
        </p:sp>
        <p:sp>
          <p:nvSpPr>
            <p:cNvPr id="26" name="TextBox 26"/>
            <p:cNvSpPr txBox="1"/>
            <p:nvPr/>
          </p:nvSpPr>
          <p:spPr>
            <a:xfrm>
              <a:off x="0" y="-28575"/>
              <a:ext cx="952262" cy="1309651"/>
            </a:xfrm>
            <a:prstGeom prst="rect">
              <a:avLst/>
            </a:prstGeom>
          </p:spPr>
          <p:txBody>
            <a:bodyPr lIns="50800" tIns="50800" rIns="50800" bIns="50800" rtlCol="0" anchor="ctr"/>
            <a:lstStyle/>
            <a:p>
              <a:pPr algn="ctr">
                <a:lnSpc>
                  <a:spcPts val="2852"/>
                </a:lnSpc>
              </a:pPr>
              <a:endParaRPr/>
            </a:p>
          </p:txBody>
        </p:sp>
      </p:grpSp>
      <p:grpSp>
        <p:nvGrpSpPr>
          <p:cNvPr id="27" name="Group 27"/>
          <p:cNvGrpSpPr>
            <a:grpSpLocks noChangeAspect="1"/>
          </p:cNvGrpSpPr>
          <p:nvPr/>
        </p:nvGrpSpPr>
        <p:grpSpPr>
          <a:xfrm>
            <a:off x="9814491" y="3000375"/>
            <a:ext cx="2935531" cy="2924064"/>
            <a:chOff x="0" y="0"/>
            <a:chExt cx="6502400" cy="6477000"/>
          </a:xfrm>
        </p:grpSpPr>
        <p:sp>
          <p:nvSpPr>
            <p:cNvPr id="28" name="Freeform 2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16746" r="223" b="-16746"/>
              </a:stretch>
            </a:blipFill>
          </p:spPr>
          <p:txBody>
            <a:bodyPr/>
            <a:lstStyle/>
            <a:p>
              <a:endParaRPr lang="en-US"/>
            </a:p>
          </p:txBody>
        </p:sp>
        <p:sp>
          <p:nvSpPr>
            <p:cNvPr id="29" name="Freeform 2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sp>
        <p:nvSpPr>
          <p:cNvPr id="30" name="AutoShape 30"/>
          <p:cNvSpPr/>
          <p:nvPr/>
        </p:nvSpPr>
        <p:spPr>
          <a:xfrm>
            <a:off x="9591848" y="6681936"/>
            <a:ext cx="3380817" cy="0"/>
          </a:xfrm>
          <a:prstGeom prst="line">
            <a:avLst/>
          </a:prstGeom>
          <a:ln w="38100" cap="flat">
            <a:solidFill>
              <a:srgbClr val="FDFDFD"/>
            </a:solidFill>
            <a:prstDash val="solid"/>
            <a:headEnd type="none" w="sm" len="sm"/>
            <a:tailEnd type="none" w="sm" len="sm"/>
          </a:ln>
        </p:spPr>
        <p:txBody>
          <a:bodyPr/>
          <a:lstStyle/>
          <a:p>
            <a:endParaRPr lang="en-US"/>
          </a:p>
        </p:txBody>
      </p:sp>
      <p:sp>
        <p:nvSpPr>
          <p:cNvPr id="31" name="TextBox 31"/>
          <p:cNvSpPr txBox="1"/>
          <p:nvPr/>
        </p:nvSpPr>
        <p:spPr>
          <a:xfrm>
            <a:off x="9671391" y="7512145"/>
            <a:ext cx="3301275" cy="684947"/>
          </a:xfrm>
          <a:prstGeom prst="rect">
            <a:avLst/>
          </a:prstGeom>
        </p:spPr>
        <p:txBody>
          <a:bodyPr lIns="0" tIns="0" rIns="0" bIns="0" rtlCol="0" anchor="t">
            <a:spAutoFit/>
          </a:bodyPr>
          <a:lstStyle/>
          <a:p>
            <a:pPr algn="ctr">
              <a:lnSpc>
                <a:spcPts val="2011"/>
              </a:lnSpc>
            </a:pPr>
            <a:r>
              <a:rPr lang="en-US" sz="1915">
                <a:solidFill>
                  <a:srgbClr val="EFEFEF"/>
                </a:solidFill>
                <a:latin typeface="Futura"/>
                <a:ea typeface="Futura"/>
                <a:cs typeface="Futura"/>
                <a:sym typeface="Futura"/>
              </a:rPr>
              <a:t>Wednesdays &amp; Thursdays </a:t>
            </a:r>
          </a:p>
          <a:p>
            <a:pPr marL="0" lvl="0" indent="0" algn="ctr">
              <a:lnSpc>
                <a:spcPts val="4099"/>
              </a:lnSpc>
            </a:pPr>
            <a:r>
              <a:rPr lang="en-US" sz="1915">
                <a:solidFill>
                  <a:srgbClr val="EFEFEF"/>
                </a:solidFill>
                <a:latin typeface="Futura"/>
                <a:ea typeface="Futura"/>
                <a:cs typeface="Futura"/>
                <a:sym typeface="Futura"/>
              </a:rPr>
              <a:t>6:00 PM - 8:00 PM</a:t>
            </a:r>
          </a:p>
        </p:txBody>
      </p:sp>
      <p:sp>
        <p:nvSpPr>
          <p:cNvPr id="32" name="TextBox 32"/>
          <p:cNvSpPr txBox="1"/>
          <p:nvPr/>
        </p:nvSpPr>
        <p:spPr>
          <a:xfrm>
            <a:off x="9268832" y="6788849"/>
            <a:ext cx="4026849" cy="475890"/>
          </a:xfrm>
          <a:prstGeom prst="rect">
            <a:avLst/>
          </a:prstGeom>
        </p:spPr>
        <p:txBody>
          <a:bodyPr lIns="0" tIns="0" rIns="0" bIns="0" rtlCol="0" anchor="t">
            <a:spAutoFit/>
          </a:bodyPr>
          <a:lstStyle/>
          <a:p>
            <a:pPr algn="ctr">
              <a:lnSpc>
                <a:spcPts val="3471"/>
              </a:lnSpc>
              <a:spcBef>
                <a:spcPct val="0"/>
              </a:spcBef>
            </a:pPr>
            <a:r>
              <a:rPr lang="en-US" sz="2515" b="1" dirty="0">
                <a:solidFill>
                  <a:srgbClr val="EFEFEF"/>
                </a:solidFill>
                <a:latin typeface="Futura Bold"/>
                <a:ea typeface="Futura Bold"/>
                <a:cs typeface="Futura Bold"/>
                <a:sym typeface="Futura Bold"/>
              </a:rPr>
              <a:t>February 5, 2025</a:t>
            </a:r>
          </a:p>
        </p:txBody>
      </p:sp>
      <p:sp>
        <p:nvSpPr>
          <p:cNvPr id="33" name="TextBox 33"/>
          <p:cNvSpPr txBox="1"/>
          <p:nvPr/>
        </p:nvSpPr>
        <p:spPr>
          <a:xfrm>
            <a:off x="9268832" y="6063171"/>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Course Begins</a:t>
            </a:r>
          </a:p>
        </p:txBody>
      </p:sp>
      <p:grpSp>
        <p:nvGrpSpPr>
          <p:cNvPr id="34" name="Group 34"/>
          <p:cNvGrpSpPr/>
          <p:nvPr/>
        </p:nvGrpSpPr>
        <p:grpSpPr>
          <a:xfrm>
            <a:off x="13771417" y="3876790"/>
            <a:ext cx="3570676" cy="4803623"/>
            <a:chOff x="0" y="0"/>
            <a:chExt cx="952262" cy="1281076"/>
          </a:xfrm>
        </p:grpSpPr>
        <p:sp>
          <p:nvSpPr>
            <p:cNvPr id="35" name="Freeform 35"/>
            <p:cNvSpPr/>
            <p:nvPr/>
          </p:nvSpPr>
          <p:spPr>
            <a:xfrm>
              <a:off x="0" y="0"/>
              <a:ext cx="952262" cy="1281076"/>
            </a:xfrm>
            <a:custGeom>
              <a:avLst/>
              <a:gdLst/>
              <a:ahLst/>
              <a:cxnLst/>
              <a:rect l="l" t="t" r="r" b="b"/>
              <a:pathLst>
                <a:path w="952262" h="1281076">
                  <a:moveTo>
                    <a:pt x="36859" y="0"/>
                  </a:moveTo>
                  <a:lnTo>
                    <a:pt x="915403" y="0"/>
                  </a:lnTo>
                  <a:cubicBezTo>
                    <a:pt x="925178" y="0"/>
                    <a:pt x="934554" y="3883"/>
                    <a:pt x="941466" y="10796"/>
                  </a:cubicBezTo>
                  <a:cubicBezTo>
                    <a:pt x="948379" y="17708"/>
                    <a:pt x="952262" y="27084"/>
                    <a:pt x="952262" y="36859"/>
                  </a:cubicBezTo>
                  <a:lnTo>
                    <a:pt x="952262" y="1244217"/>
                  </a:lnTo>
                  <a:cubicBezTo>
                    <a:pt x="952262" y="1253992"/>
                    <a:pt x="948379" y="1263368"/>
                    <a:pt x="941466" y="1270280"/>
                  </a:cubicBezTo>
                  <a:cubicBezTo>
                    <a:pt x="934554" y="1277193"/>
                    <a:pt x="925178" y="1281076"/>
                    <a:pt x="915403" y="1281076"/>
                  </a:cubicBezTo>
                  <a:lnTo>
                    <a:pt x="36859" y="1281076"/>
                  </a:lnTo>
                  <a:cubicBezTo>
                    <a:pt x="27084" y="1281076"/>
                    <a:pt x="17708" y="1277193"/>
                    <a:pt x="10796" y="1270280"/>
                  </a:cubicBezTo>
                  <a:cubicBezTo>
                    <a:pt x="3883" y="1263368"/>
                    <a:pt x="0" y="1253992"/>
                    <a:pt x="0" y="1244217"/>
                  </a:cubicBezTo>
                  <a:lnTo>
                    <a:pt x="0" y="36859"/>
                  </a:lnTo>
                  <a:cubicBezTo>
                    <a:pt x="0" y="27084"/>
                    <a:pt x="3883" y="17708"/>
                    <a:pt x="10796" y="10796"/>
                  </a:cubicBezTo>
                  <a:cubicBezTo>
                    <a:pt x="17708" y="3883"/>
                    <a:pt x="27084" y="0"/>
                    <a:pt x="36859" y="0"/>
                  </a:cubicBezTo>
                  <a:close/>
                </a:path>
              </a:pathLst>
            </a:custGeom>
            <a:solidFill>
              <a:srgbClr val="004B73"/>
            </a:solidFill>
          </p:spPr>
          <p:txBody>
            <a:bodyPr/>
            <a:lstStyle/>
            <a:p>
              <a:endParaRPr lang="en-US"/>
            </a:p>
          </p:txBody>
        </p:sp>
        <p:sp>
          <p:nvSpPr>
            <p:cNvPr id="36" name="TextBox 36"/>
            <p:cNvSpPr txBox="1"/>
            <p:nvPr/>
          </p:nvSpPr>
          <p:spPr>
            <a:xfrm>
              <a:off x="0" y="-28575"/>
              <a:ext cx="952262" cy="1309651"/>
            </a:xfrm>
            <a:prstGeom prst="rect">
              <a:avLst/>
            </a:prstGeom>
          </p:spPr>
          <p:txBody>
            <a:bodyPr lIns="50800" tIns="50800" rIns="50800" bIns="50800" rtlCol="0" anchor="ctr"/>
            <a:lstStyle/>
            <a:p>
              <a:pPr algn="ctr">
                <a:lnSpc>
                  <a:spcPts val="2852"/>
                </a:lnSpc>
              </a:pPr>
              <a:endParaRPr/>
            </a:p>
          </p:txBody>
        </p:sp>
      </p:grpSp>
      <p:grpSp>
        <p:nvGrpSpPr>
          <p:cNvPr id="37" name="Group 37"/>
          <p:cNvGrpSpPr>
            <a:grpSpLocks noChangeAspect="1"/>
          </p:cNvGrpSpPr>
          <p:nvPr/>
        </p:nvGrpSpPr>
        <p:grpSpPr>
          <a:xfrm>
            <a:off x="14088990" y="3000375"/>
            <a:ext cx="2935531" cy="2924064"/>
            <a:chOff x="0" y="0"/>
            <a:chExt cx="6502400" cy="6477000"/>
          </a:xfrm>
        </p:grpSpPr>
        <p:sp>
          <p:nvSpPr>
            <p:cNvPr id="38" name="Freeform 3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t="-16665" r="223" b="-16665"/>
              </a:stretch>
            </a:blipFill>
          </p:spPr>
          <p:txBody>
            <a:bodyPr/>
            <a:lstStyle/>
            <a:p>
              <a:endParaRPr lang="en-US"/>
            </a:p>
          </p:txBody>
        </p:sp>
        <p:sp>
          <p:nvSpPr>
            <p:cNvPr id="39" name="Freeform 3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sp>
        <p:nvSpPr>
          <p:cNvPr id="40" name="AutoShape 40"/>
          <p:cNvSpPr/>
          <p:nvPr/>
        </p:nvSpPr>
        <p:spPr>
          <a:xfrm>
            <a:off x="13866347" y="6681936"/>
            <a:ext cx="3380817" cy="0"/>
          </a:xfrm>
          <a:prstGeom prst="line">
            <a:avLst/>
          </a:prstGeom>
          <a:ln w="38100" cap="flat">
            <a:solidFill>
              <a:srgbClr val="FDFDFD"/>
            </a:solidFill>
            <a:prstDash val="solid"/>
            <a:headEnd type="none" w="sm" len="sm"/>
            <a:tailEnd type="none" w="sm" len="sm"/>
          </a:ln>
        </p:spPr>
        <p:txBody>
          <a:bodyPr/>
          <a:lstStyle/>
          <a:p>
            <a:endParaRPr lang="en-US"/>
          </a:p>
        </p:txBody>
      </p:sp>
      <p:sp>
        <p:nvSpPr>
          <p:cNvPr id="41" name="TextBox 41"/>
          <p:cNvSpPr txBox="1"/>
          <p:nvPr/>
        </p:nvSpPr>
        <p:spPr>
          <a:xfrm>
            <a:off x="13543331" y="7297526"/>
            <a:ext cx="4026849" cy="812007"/>
          </a:xfrm>
          <a:prstGeom prst="rect">
            <a:avLst/>
          </a:prstGeom>
        </p:spPr>
        <p:txBody>
          <a:bodyPr lIns="0" tIns="0" rIns="0" bIns="0" rtlCol="0" anchor="t">
            <a:spAutoFit/>
          </a:bodyPr>
          <a:lstStyle/>
          <a:p>
            <a:pPr algn="ctr">
              <a:lnSpc>
                <a:spcPts val="3180"/>
              </a:lnSpc>
            </a:pPr>
            <a:r>
              <a:rPr lang="en-US" sz="1915">
                <a:solidFill>
                  <a:srgbClr val="EFEFEF"/>
                </a:solidFill>
                <a:latin typeface="Futura"/>
                <a:ea typeface="Futura"/>
                <a:cs typeface="Futura"/>
                <a:sym typeface="Futura"/>
              </a:rPr>
              <a:t>8 weeks in person</a:t>
            </a:r>
          </a:p>
          <a:p>
            <a:pPr marL="0" lvl="0" indent="0" algn="ctr">
              <a:lnSpc>
                <a:spcPts val="3180"/>
              </a:lnSpc>
            </a:pPr>
            <a:r>
              <a:rPr lang="en-US" sz="1915">
                <a:solidFill>
                  <a:srgbClr val="EFEFEF"/>
                </a:solidFill>
                <a:latin typeface="Futura"/>
                <a:ea typeface="Futura"/>
                <a:cs typeface="Futura"/>
                <a:sym typeface="Futura"/>
              </a:rPr>
              <a:t>4 weeks online</a:t>
            </a:r>
          </a:p>
        </p:txBody>
      </p:sp>
      <p:sp>
        <p:nvSpPr>
          <p:cNvPr id="42" name="TextBox 42"/>
          <p:cNvSpPr txBox="1"/>
          <p:nvPr/>
        </p:nvSpPr>
        <p:spPr>
          <a:xfrm>
            <a:off x="13543331" y="6811831"/>
            <a:ext cx="4026849" cy="475890"/>
          </a:xfrm>
          <a:prstGeom prst="rect">
            <a:avLst/>
          </a:prstGeom>
        </p:spPr>
        <p:txBody>
          <a:bodyPr lIns="0" tIns="0" rIns="0" bIns="0" rtlCol="0" anchor="t">
            <a:spAutoFit/>
          </a:bodyPr>
          <a:lstStyle/>
          <a:p>
            <a:pPr algn="ctr">
              <a:lnSpc>
                <a:spcPts val="3471"/>
              </a:lnSpc>
              <a:spcBef>
                <a:spcPct val="0"/>
              </a:spcBef>
            </a:pPr>
            <a:r>
              <a:rPr lang="en-US" sz="2515" b="1" dirty="0">
                <a:solidFill>
                  <a:srgbClr val="EFEFEF"/>
                </a:solidFill>
                <a:latin typeface="Futura Bold"/>
                <a:ea typeface="Futura Bold"/>
                <a:cs typeface="Futura Bold"/>
                <a:sym typeface="Futura Bold"/>
              </a:rPr>
              <a:t>12 Week Program</a:t>
            </a:r>
          </a:p>
        </p:txBody>
      </p:sp>
      <p:sp>
        <p:nvSpPr>
          <p:cNvPr id="43" name="TextBox 43"/>
          <p:cNvSpPr txBox="1"/>
          <p:nvPr/>
        </p:nvSpPr>
        <p:spPr>
          <a:xfrm>
            <a:off x="13543331" y="6063171"/>
            <a:ext cx="4026849" cy="475890"/>
          </a:xfrm>
          <a:prstGeom prst="rect">
            <a:avLst/>
          </a:prstGeom>
        </p:spPr>
        <p:txBody>
          <a:bodyPr lIns="0" tIns="0" rIns="0" bIns="0" rtlCol="0" anchor="t">
            <a:spAutoFit/>
          </a:bodyPr>
          <a:lstStyle/>
          <a:p>
            <a:pPr algn="ctr">
              <a:lnSpc>
                <a:spcPts val="3471"/>
              </a:lnSpc>
              <a:spcBef>
                <a:spcPct val="0"/>
              </a:spcBef>
            </a:pPr>
            <a:r>
              <a:rPr lang="en-US" sz="2515" b="1">
                <a:solidFill>
                  <a:srgbClr val="EFEFEF"/>
                </a:solidFill>
                <a:latin typeface="Futura Bold"/>
                <a:ea typeface="Futura Bold"/>
                <a:cs typeface="Futura Bold"/>
                <a:sym typeface="Futura Bold"/>
              </a:rPr>
              <a:t>Course Length</a:t>
            </a:r>
          </a:p>
        </p:txBody>
      </p:sp>
      <p:grpSp>
        <p:nvGrpSpPr>
          <p:cNvPr id="44" name="Group 44"/>
          <p:cNvGrpSpPr/>
          <p:nvPr/>
        </p:nvGrpSpPr>
        <p:grpSpPr>
          <a:xfrm>
            <a:off x="-363082" y="9607131"/>
            <a:ext cx="18651082" cy="699416"/>
            <a:chOff x="0" y="0"/>
            <a:chExt cx="24384000" cy="914400"/>
          </a:xfrm>
        </p:grpSpPr>
        <p:sp>
          <p:nvSpPr>
            <p:cNvPr id="45" name="Freeform 45"/>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close/>
                </a:path>
              </a:pathLst>
            </a:custGeom>
            <a:solidFill>
              <a:srgbClr val="003049"/>
            </a:solidFill>
          </p:spPr>
          <p:txBody>
            <a:bodyPr/>
            <a:lstStyle/>
            <a:p>
              <a:endParaRPr lang="en-US"/>
            </a:p>
          </p:txBody>
        </p:sp>
      </p:grpSp>
      <p:sp>
        <p:nvSpPr>
          <p:cNvPr id="46" name="TextBox 46"/>
          <p:cNvSpPr txBox="1"/>
          <p:nvPr/>
        </p:nvSpPr>
        <p:spPr>
          <a:xfrm>
            <a:off x="12583052" y="8766137"/>
            <a:ext cx="5111819" cy="382545"/>
          </a:xfrm>
          <a:prstGeom prst="rect">
            <a:avLst/>
          </a:prstGeom>
        </p:spPr>
        <p:txBody>
          <a:bodyPr lIns="0" tIns="0" rIns="0" bIns="0" rtlCol="0" anchor="t">
            <a:spAutoFit/>
          </a:bodyPr>
          <a:lstStyle/>
          <a:p>
            <a:pPr marL="0" lvl="0" indent="0" algn="ctr">
              <a:lnSpc>
                <a:spcPts val="2781"/>
              </a:lnSpc>
              <a:spcBef>
                <a:spcPct val="0"/>
              </a:spcBef>
            </a:pPr>
            <a:r>
              <a:rPr lang="en-US" sz="2015" b="1" i="1">
                <a:solidFill>
                  <a:srgbClr val="000000"/>
                </a:solidFill>
                <a:latin typeface="Futura Bold Italics"/>
                <a:ea typeface="Futura Bold Italics"/>
                <a:cs typeface="Futura Bold Italics"/>
                <a:sym typeface="Futura Bold Italics"/>
              </a:rPr>
              <a:t>Schedule may be subject to change*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04888" y="3510092"/>
            <a:ext cx="0" cy="4676296"/>
          </a:xfrm>
          <a:prstGeom prst="line">
            <a:avLst/>
          </a:prstGeom>
          <a:ln w="47625" cap="flat">
            <a:solidFill>
              <a:srgbClr val="000000"/>
            </a:solidFill>
            <a:prstDash val="solid"/>
            <a:headEnd type="none" w="sm" len="sm"/>
            <a:tailEnd type="none" w="sm" len="sm"/>
          </a:ln>
        </p:spPr>
        <p:txBody>
          <a:bodyPr/>
          <a:lstStyle/>
          <a:p>
            <a:endParaRPr lang="en-US"/>
          </a:p>
        </p:txBody>
      </p:sp>
      <p:sp>
        <p:nvSpPr>
          <p:cNvPr id="3" name="Freeform 3"/>
          <p:cNvSpPr/>
          <p:nvPr/>
        </p:nvSpPr>
        <p:spPr>
          <a:xfrm rot="6150721">
            <a:off x="6414308" y="4579544"/>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2"/>
            <a:stretch>
              <a:fillRect t="-137172"/>
            </a:stretch>
          </a:blipFill>
        </p:spPr>
        <p:txBody>
          <a:bodyPr/>
          <a:lstStyle/>
          <a:p>
            <a:endParaRPr lang="en-US"/>
          </a:p>
        </p:txBody>
      </p:sp>
      <p:grpSp>
        <p:nvGrpSpPr>
          <p:cNvPr id="4" name="Group 4"/>
          <p:cNvGrpSpPr/>
          <p:nvPr/>
        </p:nvGrpSpPr>
        <p:grpSpPr>
          <a:xfrm>
            <a:off x="13144955" y="2033355"/>
            <a:ext cx="4113821" cy="6766375"/>
            <a:chOff x="0" y="0"/>
            <a:chExt cx="3860673" cy="6350000"/>
          </a:xfrm>
        </p:grpSpPr>
        <p:sp>
          <p:nvSpPr>
            <p:cNvPr id="5" name="Freeform 5"/>
            <p:cNvSpPr/>
            <p:nvPr/>
          </p:nvSpPr>
          <p:spPr>
            <a:xfrm>
              <a:off x="0" y="0"/>
              <a:ext cx="3860673" cy="6350000"/>
            </a:xfrm>
            <a:custGeom>
              <a:avLst/>
              <a:gdLst/>
              <a:ahLst/>
              <a:cxnLst/>
              <a:rect l="l" t="t" r="r" b="b"/>
              <a:pathLst>
                <a:path w="3860673" h="6350000">
                  <a:moveTo>
                    <a:pt x="3860673" y="0"/>
                  </a:moveTo>
                  <a:lnTo>
                    <a:pt x="2341753" y="6350000"/>
                  </a:lnTo>
                  <a:lnTo>
                    <a:pt x="0" y="6350000"/>
                  </a:lnTo>
                  <a:lnTo>
                    <a:pt x="1518920" y="0"/>
                  </a:lnTo>
                  <a:lnTo>
                    <a:pt x="3860673" y="0"/>
                  </a:lnTo>
                  <a:close/>
                </a:path>
              </a:pathLst>
            </a:custGeom>
            <a:blipFill>
              <a:blip r:embed="rId3"/>
              <a:stretch>
                <a:fillRect l="-23209"/>
              </a:stretch>
            </a:blipFill>
          </p:spPr>
          <p:txBody>
            <a:bodyPr/>
            <a:lstStyle/>
            <a:p>
              <a:endParaRPr lang="en-US"/>
            </a:p>
          </p:txBody>
        </p:sp>
      </p:grpSp>
      <p:sp>
        <p:nvSpPr>
          <p:cNvPr id="6" name="Freeform 6"/>
          <p:cNvSpPr/>
          <p:nvPr/>
        </p:nvSpPr>
        <p:spPr>
          <a:xfrm rot="-4615544">
            <a:off x="10510810" y="5041623"/>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2"/>
            <a:stretch>
              <a:fillRect t="-137172"/>
            </a:stretch>
          </a:blipFill>
        </p:spPr>
        <p:txBody>
          <a:bodyPr/>
          <a:lstStyle/>
          <a:p>
            <a:endParaRPr lang="en-US"/>
          </a:p>
        </p:txBody>
      </p:sp>
      <p:grpSp>
        <p:nvGrpSpPr>
          <p:cNvPr id="7" name="Group 7"/>
          <p:cNvGrpSpPr/>
          <p:nvPr/>
        </p:nvGrpSpPr>
        <p:grpSpPr>
          <a:xfrm>
            <a:off x="-181541" y="9574884"/>
            <a:ext cx="18651082" cy="699416"/>
            <a:chOff x="0" y="0"/>
            <a:chExt cx="24384000" cy="914400"/>
          </a:xfrm>
        </p:grpSpPr>
        <p:sp>
          <p:nvSpPr>
            <p:cNvPr id="8" name="Freeform 8"/>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close/>
                </a:path>
              </a:pathLst>
            </a:custGeom>
            <a:solidFill>
              <a:srgbClr val="003049"/>
            </a:solidFill>
          </p:spPr>
          <p:txBody>
            <a:bodyPr/>
            <a:lstStyle/>
            <a:p>
              <a:endParaRPr lang="en-US"/>
            </a:p>
          </p:txBody>
        </p:sp>
      </p:grpSp>
      <p:sp>
        <p:nvSpPr>
          <p:cNvPr id="9" name="Freeform 9" descr="A logo of a ship  Description automatically generated"/>
          <p:cNvSpPr/>
          <p:nvPr/>
        </p:nvSpPr>
        <p:spPr>
          <a:xfrm>
            <a:off x="505253" y="486499"/>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4"/>
            <a:stretch>
              <a:fillRect/>
            </a:stretch>
          </a:blipFill>
        </p:spPr>
        <p:txBody>
          <a:bodyPr/>
          <a:lstStyle/>
          <a:p>
            <a:endParaRPr lang="en-US"/>
          </a:p>
        </p:txBody>
      </p:sp>
      <p:sp>
        <p:nvSpPr>
          <p:cNvPr id="10" name="Freeform 10"/>
          <p:cNvSpPr/>
          <p:nvPr/>
        </p:nvSpPr>
        <p:spPr>
          <a:xfrm>
            <a:off x="12906871" y="492492"/>
            <a:ext cx="5115360" cy="1090014"/>
          </a:xfrm>
          <a:custGeom>
            <a:avLst/>
            <a:gdLst/>
            <a:ahLst/>
            <a:cxnLst/>
            <a:rect l="l" t="t" r="r" b="b"/>
            <a:pathLst>
              <a:path w="5115360" h="1090014">
                <a:moveTo>
                  <a:pt x="0" y="0"/>
                </a:moveTo>
                <a:lnTo>
                  <a:pt x="5115360" y="0"/>
                </a:lnTo>
                <a:lnTo>
                  <a:pt x="5115360" y="1090014"/>
                </a:lnTo>
                <a:lnTo>
                  <a:pt x="0" y="1090014"/>
                </a:lnTo>
                <a:lnTo>
                  <a:pt x="0" y="0"/>
                </a:lnTo>
                <a:close/>
              </a:path>
            </a:pathLst>
          </a:custGeom>
          <a:blipFill>
            <a:blip r:embed="rId5"/>
            <a:stretch>
              <a:fillRect t="-21" b="-21"/>
            </a:stretch>
          </a:blipFill>
        </p:spPr>
        <p:txBody>
          <a:bodyPr/>
          <a:lstStyle/>
          <a:p>
            <a:endParaRPr lang="en-US"/>
          </a:p>
        </p:txBody>
      </p:sp>
      <p:sp>
        <p:nvSpPr>
          <p:cNvPr id="11" name="AutoShape 11"/>
          <p:cNvSpPr/>
          <p:nvPr/>
        </p:nvSpPr>
        <p:spPr>
          <a:xfrm>
            <a:off x="7347798" y="3834458"/>
            <a:ext cx="0" cy="4676296"/>
          </a:xfrm>
          <a:prstGeom prst="line">
            <a:avLst/>
          </a:prstGeom>
          <a:ln w="47625" cap="flat">
            <a:solidFill>
              <a:srgbClr val="000000"/>
            </a:solidFill>
            <a:prstDash val="solid"/>
            <a:headEnd type="none" w="sm" len="sm"/>
            <a:tailEnd type="none" w="sm" len="sm"/>
          </a:ln>
        </p:spPr>
        <p:txBody>
          <a:bodyPr/>
          <a:lstStyle/>
          <a:p>
            <a:endParaRPr lang="en-US"/>
          </a:p>
        </p:txBody>
      </p:sp>
      <p:sp>
        <p:nvSpPr>
          <p:cNvPr id="12" name="Freeform 12"/>
          <p:cNvSpPr/>
          <p:nvPr/>
        </p:nvSpPr>
        <p:spPr>
          <a:xfrm>
            <a:off x="9199383" y="3635944"/>
            <a:ext cx="1498133" cy="1507556"/>
          </a:xfrm>
          <a:custGeom>
            <a:avLst/>
            <a:gdLst/>
            <a:ahLst/>
            <a:cxnLst/>
            <a:rect l="l" t="t" r="r" b="b"/>
            <a:pathLst>
              <a:path w="1498133" h="1507556">
                <a:moveTo>
                  <a:pt x="0" y="0"/>
                </a:moveTo>
                <a:lnTo>
                  <a:pt x="1498133" y="0"/>
                </a:lnTo>
                <a:lnTo>
                  <a:pt x="1498133" y="1507556"/>
                </a:lnTo>
                <a:lnTo>
                  <a:pt x="0" y="1507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3226654" y="3772084"/>
            <a:ext cx="1468380" cy="1330720"/>
          </a:xfrm>
          <a:custGeom>
            <a:avLst/>
            <a:gdLst/>
            <a:ahLst/>
            <a:cxnLst/>
            <a:rect l="l" t="t" r="r" b="b"/>
            <a:pathLst>
              <a:path w="1468380" h="1330720">
                <a:moveTo>
                  <a:pt x="0" y="0"/>
                </a:moveTo>
                <a:lnTo>
                  <a:pt x="1468380" y="0"/>
                </a:lnTo>
                <a:lnTo>
                  <a:pt x="1468380" y="1330720"/>
                </a:lnTo>
                <a:lnTo>
                  <a:pt x="0" y="133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2850941" y="2140519"/>
            <a:ext cx="10885728" cy="1371600"/>
          </a:xfrm>
          <a:prstGeom prst="rect">
            <a:avLst/>
          </a:prstGeom>
        </p:spPr>
        <p:txBody>
          <a:bodyPr lIns="0" tIns="0" rIns="0" bIns="0" rtlCol="0" anchor="t">
            <a:spAutoFit/>
          </a:bodyPr>
          <a:lstStyle/>
          <a:p>
            <a:pPr marL="0" lvl="0" indent="0" algn="ctr">
              <a:lnSpc>
                <a:spcPts val="9625"/>
              </a:lnSpc>
              <a:spcBef>
                <a:spcPct val="0"/>
              </a:spcBef>
            </a:pPr>
            <a:r>
              <a:rPr lang="en-US" sz="8020">
                <a:solidFill>
                  <a:srgbClr val="424242"/>
                </a:solidFill>
                <a:latin typeface="Futura"/>
                <a:ea typeface="Futura"/>
                <a:cs typeface="Futura"/>
                <a:sym typeface="Futura"/>
              </a:rPr>
              <a:t>COURSE ELIGIBILITY</a:t>
            </a:r>
          </a:p>
        </p:txBody>
      </p:sp>
      <p:sp>
        <p:nvSpPr>
          <p:cNvPr id="15" name="TextBox 15"/>
          <p:cNvSpPr txBox="1"/>
          <p:nvPr/>
        </p:nvSpPr>
        <p:spPr>
          <a:xfrm>
            <a:off x="7619508" y="5808681"/>
            <a:ext cx="4806764" cy="1939976"/>
          </a:xfrm>
          <a:prstGeom prst="rect">
            <a:avLst/>
          </a:prstGeom>
        </p:spPr>
        <p:txBody>
          <a:bodyPr lIns="0" tIns="0" rIns="0" bIns="0" rtlCol="0" anchor="t">
            <a:spAutoFit/>
          </a:bodyPr>
          <a:lstStyle/>
          <a:p>
            <a:pPr marL="479298" lvl="1" indent="-239649" algn="l">
              <a:lnSpc>
                <a:spcPts val="3063"/>
              </a:lnSpc>
              <a:buAutoNum type="arabicPeriod"/>
            </a:pPr>
            <a:r>
              <a:rPr lang="en-US" sz="2220">
                <a:solidFill>
                  <a:srgbClr val="000000"/>
                </a:solidFill>
                <a:latin typeface="Futura"/>
                <a:ea typeface="Futura"/>
                <a:cs typeface="Futura"/>
                <a:sym typeface="Futura"/>
              </a:rPr>
              <a:t>A well-</a:t>
            </a:r>
            <a:r>
              <a:rPr lang="en-US" sz="2220" u="none" strike="noStrike">
                <a:solidFill>
                  <a:srgbClr val="000000"/>
                </a:solidFill>
                <a:latin typeface="Futura"/>
                <a:ea typeface="Futura"/>
                <a:cs typeface="Futura"/>
                <a:sym typeface="Futura"/>
              </a:rPr>
              <a:t>researched idea for a new or current business</a:t>
            </a:r>
          </a:p>
          <a:p>
            <a:pPr marL="479298" lvl="1" indent="-239649" algn="l">
              <a:lnSpc>
                <a:spcPts val="3063"/>
              </a:lnSpc>
              <a:buAutoNum type="arabicPeriod"/>
            </a:pPr>
            <a:r>
              <a:rPr lang="en-US" sz="2220" u="none" strike="noStrike">
                <a:solidFill>
                  <a:srgbClr val="000000"/>
                </a:solidFill>
                <a:latin typeface="Futura"/>
                <a:ea typeface="Futura"/>
                <a:cs typeface="Futura"/>
                <a:sym typeface="Futura"/>
              </a:rPr>
              <a:t>Access to a laptop or device to complete in-class and after-class assignments</a:t>
            </a:r>
          </a:p>
        </p:txBody>
      </p:sp>
      <p:sp>
        <p:nvSpPr>
          <p:cNvPr id="16" name="TextBox 16"/>
          <p:cNvSpPr txBox="1"/>
          <p:nvPr/>
        </p:nvSpPr>
        <p:spPr>
          <a:xfrm>
            <a:off x="1144237" y="5808681"/>
            <a:ext cx="5635772" cy="2702073"/>
          </a:xfrm>
          <a:prstGeom prst="rect">
            <a:avLst/>
          </a:prstGeom>
        </p:spPr>
        <p:txBody>
          <a:bodyPr lIns="0" tIns="0" rIns="0" bIns="0" rtlCol="0" anchor="t">
            <a:spAutoFit/>
          </a:bodyPr>
          <a:lstStyle/>
          <a:p>
            <a:pPr marL="478378" lvl="1" indent="-239189" algn="l">
              <a:lnSpc>
                <a:spcPts val="3057"/>
              </a:lnSpc>
              <a:spcBef>
                <a:spcPct val="0"/>
              </a:spcBef>
              <a:buAutoNum type="arabicPeriod"/>
            </a:pPr>
            <a:r>
              <a:rPr lang="en-US" sz="2215" u="none" strike="noStrike">
                <a:solidFill>
                  <a:srgbClr val="000000"/>
                </a:solidFill>
                <a:latin typeface="Futura"/>
                <a:ea typeface="Futura"/>
                <a:cs typeface="Futura"/>
                <a:sym typeface="Futura"/>
              </a:rPr>
              <a:t>Live or do business in the City of Fort Lauderdale</a:t>
            </a:r>
          </a:p>
          <a:p>
            <a:pPr marL="478378" lvl="1" indent="-239189" algn="l">
              <a:lnSpc>
                <a:spcPts val="3057"/>
              </a:lnSpc>
              <a:spcBef>
                <a:spcPct val="0"/>
              </a:spcBef>
              <a:buAutoNum type="arabicPeriod"/>
            </a:pPr>
            <a:r>
              <a:rPr lang="en-US" sz="2215" u="none" strike="noStrike">
                <a:solidFill>
                  <a:srgbClr val="000000"/>
                </a:solidFill>
                <a:latin typeface="Futura"/>
                <a:ea typeface="Futura"/>
                <a:cs typeface="Futura"/>
                <a:sym typeface="Futura"/>
              </a:rPr>
              <a:t>Have an idea or an established business in the City of Fort Lauderdale</a:t>
            </a:r>
          </a:p>
          <a:p>
            <a:pPr marL="478378" lvl="1" indent="-239189" algn="l">
              <a:lnSpc>
                <a:spcPts val="3057"/>
              </a:lnSpc>
              <a:spcBef>
                <a:spcPct val="0"/>
              </a:spcBef>
              <a:buAutoNum type="arabicPeriod"/>
            </a:pPr>
            <a:r>
              <a:rPr lang="en-US" sz="2215" u="none" strike="noStrike">
                <a:solidFill>
                  <a:srgbClr val="000000"/>
                </a:solidFill>
                <a:latin typeface="Futura"/>
                <a:ea typeface="Futura"/>
                <a:cs typeface="Futura"/>
                <a:sym typeface="Futura"/>
              </a:rPr>
              <a:t>Commitment to attend all sessions and complete program assignments</a:t>
            </a:r>
          </a:p>
          <a:p>
            <a:pPr marL="0" lvl="0" indent="0" algn="l">
              <a:lnSpc>
                <a:spcPts val="3057"/>
              </a:lnSpc>
              <a:spcBef>
                <a:spcPct val="0"/>
              </a:spcBef>
            </a:pPr>
            <a:endParaRPr lang="en-US" sz="2215" u="none" strike="noStrike">
              <a:solidFill>
                <a:srgbClr val="000000"/>
              </a:solidFill>
              <a:latin typeface="Futura"/>
              <a:ea typeface="Futura"/>
              <a:cs typeface="Futura"/>
              <a:sym typeface="Futura"/>
            </a:endParaRPr>
          </a:p>
        </p:txBody>
      </p:sp>
      <p:sp>
        <p:nvSpPr>
          <p:cNvPr id="17" name="TextBox 17"/>
          <p:cNvSpPr txBox="1"/>
          <p:nvPr/>
        </p:nvSpPr>
        <p:spPr>
          <a:xfrm>
            <a:off x="7935025" y="5330818"/>
            <a:ext cx="4026849" cy="416073"/>
          </a:xfrm>
          <a:prstGeom prst="rect">
            <a:avLst/>
          </a:prstGeom>
        </p:spPr>
        <p:txBody>
          <a:bodyPr lIns="0" tIns="0" rIns="0" bIns="0" rtlCol="0" anchor="t">
            <a:spAutoFit/>
          </a:bodyPr>
          <a:lstStyle/>
          <a:p>
            <a:pPr marL="0" lvl="0" indent="0" algn="ctr">
              <a:lnSpc>
                <a:spcPts val="3057"/>
              </a:lnSpc>
              <a:spcBef>
                <a:spcPct val="0"/>
              </a:spcBef>
            </a:pPr>
            <a:r>
              <a:rPr lang="en-US" sz="2215" b="1">
                <a:solidFill>
                  <a:srgbClr val="000000"/>
                </a:solidFill>
                <a:latin typeface="Futura Bold"/>
                <a:ea typeface="Futura Bold"/>
                <a:cs typeface="Futura Bold"/>
                <a:sym typeface="Futura Bold"/>
              </a:rPr>
              <a:t>WHAT DO I NEED?</a:t>
            </a:r>
          </a:p>
        </p:txBody>
      </p:sp>
      <p:sp>
        <p:nvSpPr>
          <p:cNvPr id="18" name="TextBox 18"/>
          <p:cNvSpPr txBox="1"/>
          <p:nvPr/>
        </p:nvSpPr>
        <p:spPr>
          <a:xfrm>
            <a:off x="1947420" y="5330818"/>
            <a:ext cx="4026849" cy="416073"/>
          </a:xfrm>
          <a:prstGeom prst="rect">
            <a:avLst/>
          </a:prstGeom>
        </p:spPr>
        <p:txBody>
          <a:bodyPr lIns="0" tIns="0" rIns="0" bIns="0" rtlCol="0" anchor="t">
            <a:spAutoFit/>
          </a:bodyPr>
          <a:lstStyle/>
          <a:p>
            <a:pPr marL="0" lvl="0" indent="0" algn="ctr">
              <a:lnSpc>
                <a:spcPts val="3057"/>
              </a:lnSpc>
              <a:spcBef>
                <a:spcPct val="0"/>
              </a:spcBef>
            </a:pPr>
            <a:r>
              <a:rPr lang="en-US" sz="2215" b="1">
                <a:solidFill>
                  <a:srgbClr val="000000"/>
                </a:solidFill>
                <a:latin typeface="Futura Bold"/>
                <a:ea typeface="Futura Bold"/>
                <a:cs typeface="Futura Bold"/>
                <a:sym typeface="Futura Bold"/>
              </a:rPr>
              <a:t>WHO IS ELIGIBLE?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40152" y="2184966"/>
            <a:ext cx="7326141" cy="7204845"/>
          </a:xfrm>
          <a:prstGeom prst="rect">
            <a:avLst/>
          </a:prstGeom>
          <a:solidFill>
            <a:srgbClr val="CDCFD1">
              <a:alpha val="18824"/>
            </a:srgbClr>
          </a:solidFill>
        </p:spPr>
        <p:txBody>
          <a:bodyPr/>
          <a:lstStyle/>
          <a:p>
            <a:endParaRPr lang="en-US"/>
          </a:p>
        </p:txBody>
      </p:sp>
      <p:grpSp>
        <p:nvGrpSpPr>
          <p:cNvPr id="3" name="Group 3"/>
          <p:cNvGrpSpPr/>
          <p:nvPr/>
        </p:nvGrpSpPr>
        <p:grpSpPr>
          <a:xfrm>
            <a:off x="9666680" y="2199868"/>
            <a:ext cx="730987" cy="730987"/>
            <a:chOff x="0" y="0"/>
            <a:chExt cx="974649" cy="974649"/>
          </a:xfrm>
        </p:grpSpPr>
        <p:sp>
          <p:nvSpPr>
            <p:cNvPr id="4" name="Freeform 4"/>
            <p:cNvSpPr/>
            <p:nvPr/>
          </p:nvSpPr>
          <p:spPr>
            <a:xfrm>
              <a:off x="0" y="0"/>
              <a:ext cx="974649" cy="974649"/>
            </a:xfrm>
            <a:custGeom>
              <a:avLst/>
              <a:gdLst/>
              <a:ahLst/>
              <a:cxnLst/>
              <a:rect l="l" t="t" r="r" b="b"/>
              <a:pathLst>
                <a:path w="974649" h="974649">
                  <a:moveTo>
                    <a:pt x="0" y="0"/>
                  </a:moveTo>
                  <a:lnTo>
                    <a:pt x="974649" y="0"/>
                  </a:lnTo>
                  <a:lnTo>
                    <a:pt x="974649" y="974649"/>
                  </a:lnTo>
                  <a:lnTo>
                    <a:pt x="0" y="974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226363" y="227393"/>
              <a:ext cx="521922" cy="519862"/>
            </a:xfrm>
            <a:prstGeom prst="rect">
              <a:avLst/>
            </a:prstGeom>
          </p:spPr>
          <p:txBody>
            <a:bodyPr lIns="0" tIns="0" rIns="0" bIns="0" rtlCol="0" anchor="t">
              <a:spAutoFit/>
            </a:bodyPr>
            <a:lstStyle/>
            <a:p>
              <a:pPr algn="ctr">
                <a:lnSpc>
                  <a:spcPts val="2558"/>
                </a:lnSpc>
              </a:pPr>
              <a:r>
                <a:rPr lang="en-US" sz="2558">
                  <a:solidFill>
                    <a:srgbClr val="FFFFFF"/>
                  </a:solidFill>
                  <a:latin typeface="Futura"/>
                  <a:ea typeface="Futura"/>
                  <a:cs typeface="Futura"/>
                  <a:sym typeface="Futura"/>
                </a:rPr>
                <a:t>1</a:t>
              </a:r>
            </a:p>
          </p:txBody>
        </p:sp>
      </p:grpSp>
      <p:grpSp>
        <p:nvGrpSpPr>
          <p:cNvPr id="6" name="Group 6"/>
          <p:cNvGrpSpPr/>
          <p:nvPr/>
        </p:nvGrpSpPr>
        <p:grpSpPr>
          <a:xfrm>
            <a:off x="9666680" y="3323148"/>
            <a:ext cx="730987" cy="730987"/>
            <a:chOff x="0" y="0"/>
            <a:chExt cx="974649" cy="974649"/>
          </a:xfrm>
        </p:grpSpPr>
        <p:sp>
          <p:nvSpPr>
            <p:cNvPr id="7" name="Freeform 7"/>
            <p:cNvSpPr/>
            <p:nvPr/>
          </p:nvSpPr>
          <p:spPr>
            <a:xfrm>
              <a:off x="0" y="0"/>
              <a:ext cx="974649" cy="974649"/>
            </a:xfrm>
            <a:custGeom>
              <a:avLst/>
              <a:gdLst/>
              <a:ahLst/>
              <a:cxnLst/>
              <a:rect l="l" t="t" r="r" b="b"/>
              <a:pathLst>
                <a:path w="974649" h="974649">
                  <a:moveTo>
                    <a:pt x="0" y="0"/>
                  </a:moveTo>
                  <a:lnTo>
                    <a:pt x="974649" y="0"/>
                  </a:lnTo>
                  <a:lnTo>
                    <a:pt x="974649" y="974649"/>
                  </a:lnTo>
                  <a:lnTo>
                    <a:pt x="0" y="974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226363" y="227393"/>
              <a:ext cx="521922" cy="519862"/>
            </a:xfrm>
            <a:prstGeom prst="rect">
              <a:avLst/>
            </a:prstGeom>
          </p:spPr>
          <p:txBody>
            <a:bodyPr lIns="0" tIns="0" rIns="0" bIns="0" rtlCol="0" anchor="t">
              <a:spAutoFit/>
            </a:bodyPr>
            <a:lstStyle/>
            <a:p>
              <a:pPr algn="ctr">
                <a:lnSpc>
                  <a:spcPts val="2558"/>
                </a:lnSpc>
              </a:pPr>
              <a:r>
                <a:rPr lang="en-US" sz="2558">
                  <a:solidFill>
                    <a:srgbClr val="FFFFFF"/>
                  </a:solidFill>
                  <a:latin typeface="Futura"/>
                  <a:ea typeface="Futura"/>
                  <a:cs typeface="Futura"/>
                  <a:sym typeface="Futura"/>
                </a:rPr>
                <a:t>2</a:t>
              </a:r>
            </a:p>
          </p:txBody>
        </p:sp>
      </p:grpSp>
      <p:sp>
        <p:nvSpPr>
          <p:cNvPr id="9" name="Freeform 9"/>
          <p:cNvSpPr/>
          <p:nvPr/>
        </p:nvSpPr>
        <p:spPr>
          <a:xfrm>
            <a:off x="9710252" y="4446429"/>
            <a:ext cx="730987" cy="730987"/>
          </a:xfrm>
          <a:custGeom>
            <a:avLst/>
            <a:gdLst/>
            <a:ahLst/>
            <a:cxnLst/>
            <a:rect l="l" t="t" r="r" b="b"/>
            <a:pathLst>
              <a:path w="730987" h="730987">
                <a:moveTo>
                  <a:pt x="0" y="0"/>
                </a:moveTo>
                <a:lnTo>
                  <a:pt x="730986" y="0"/>
                </a:lnTo>
                <a:lnTo>
                  <a:pt x="730986" y="730986"/>
                </a:lnTo>
                <a:lnTo>
                  <a:pt x="0" y="7309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181541" y="9772650"/>
            <a:ext cx="18651082" cy="699416"/>
            <a:chOff x="0" y="0"/>
            <a:chExt cx="24384000" cy="914400"/>
          </a:xfrm>
        </p:grpSpPr>
        <p:sp>
          <p:nvSpPr>
            <p:cNvPr id="11" name="Freeform 11"/>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close/>
                </a:path>
              </a:pathLst>
            </a:custGeom>
            <a:solidFill>
              <a:srgbClr val="004B73"/>
            </a:solidFill>
          </p:spPr>
          <p:txBody>
            <a:bodyPr/>
            <a:lstStyle/>
            <a:p>
              <a:endParaRPr lang="en-US"/>
            </a:p>
          </p:txBody>
        </p:sp>
      </p:grpSp>
      <p:sp>
        <p:nvSpPr>
          <p:cNvPr id="12" name="Freeform 12" descr="A logo of a ship  Description automatically generated"/>
          <p:cNvSpPr/>
          <p:nvPr/>
        </p:nvSpPr>
        <p:spPr>
          <a:xfrm>
            <a:off x="505253" y="255272"/>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4"/>
            <a:stretch>
              <a:fillRect/>
            </a:stretch>
          </a:blipFill>
        </p:spPr>
        <p:txBody>
          <a:bodyPr/>
          <a:lstStyle/>
          <a:p>
            <a:endParaRPr lang="en-US"/>
          </a:p>
        </p:txBody>
      </p:sp>
      <p:sp>
        <p:nvSpPr>
          <p:cNvPr id="13" name="Freeform 13"/>
          <p:cNvSpPr/>
          <p:nvPr/>
        </p:nvSpPr>
        <p:spPr>
          <a:xfrm>
            <a:off x="12906871" y="240914"/>
            <a:ext cx="5115360" cy="1090014"/>
          </a:xfrm>
          <a:custGeom>
            <a:avLst/>
            <a:gdLst/>
            <a:ahLst/>
            <a:cxnLst/>
            <a:rect l="l" t="t" r="r" b="b"/>
            <a:pathLst>
              <a:path w="5115360" h="1090014">
                <a:moveTo>
                  <a:pt x="0" y="0"/>
                </a:moveTo>
                <a:lnTo>
                  <a:pt x="5115360" y="0"/>
                </a:lnTo>
                <a:lnTo>
                  <a:pt x="5115360" y="1090013"/>
                </a:lnTo>
                <a:lnTo>
                  <a:pt x="0" y="1090013"/>
                </a:lnTo>
                <a:lnTo>
                  <a:pt x="0" y="0"/>
                </a:lnTo>
                <a:close/>
              </a:path>
            </a:pathLst>
          </a:custGeom>
          <a:blipFill>
            <a:blip r:embed="rId5"/>
            <a:stretch>
              <a:fillRect t="-21" b="-21"/>
            </a:stretch>
          </a:blipFill>
        </p:spPr>
        <p:txBody>
          <a:bodyPr/>
          <a:lstStyle/>
          <a:p>
            <a:endParaRPr lang="en-US"/>
          </a:p>
        </p:txBody>
      </p:sp>
      <p:sp>
        <p:nvSpPr>
          <p:cNvPr id="14" name="Freeform 14"/>
          <p:cNvSpPr/>
          <p:nvPr/>
        </p:nvSpPr>
        <p:spPr>
          <a:xfrm>
            <a:off x="14617759" y="7697353"/>
            <a:ext cx="3648873" cy="2075297"/>
          </a:xfrm>
          <a:custGeom>
            <a:avLst/>
            <a:gdLst/>
            <a:ahLst/>
            <a:cxnLst/>
            <a:rect l="l" t="t" r="r" b="b"/>
            <a:pathLst>
              <a:path w="3648873" h="2075297">
                <a:moveTo>
                  <a:pt x="0" y="0"/>
                </a:moveTo>
                <a:lnTo>
                  <a:pt x="3648873" y="0"/>
                </a:lnTo>
                <a:lnTo>
                  <a:pt x="3648873" y="2075297"/>
                </a:lnTo>
                <a:lnTo>
                  <a:pt x="0" y="2075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9710252" y="5592344"/>
            <a:ext cx="730987" cy="730987"/>
          </a:xfrm>
          <a:custGeom>
            <a:avLst/>
            <a:gdLst/>
            <a:ahLst/>
            <a:cxnLst/>
            <a:rect l="l" t="t" r="r" b="b"/>
            <a:pathLst>
              <a:path w="730987" h="730987">
                <a:moveTo>
                  <a:pt x="0" y="0"/>
                </a:moveTo>
                <a:lnTo>
                  <a:pt x="730986" y="0"/>
                </a:lnTo>
                <a:lnTo>
                  <a:pt x="730986" y="730986"/>
                </a:lnTo>
                <a:lnTo>
                  <a:pt x="0" y="7309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9710252" y="6713855"/>
            <a:ext cx="730987" cy="730987"/>
          </a:xfrm>
          <a:custGeom>
            <a:avLst/>
            <a:gdLst/>
            <a:ahLst/>
            <a:cxnLst/>
            <a:rect l="l" t="t" r="r" b="b"/>
            <a:pathLst>
              <a:path w="730987" h="730987">
                <a:moveTo>
                  <a:pt x="0" y="0"/>
                </a:moveTo>
                <a:lnTo>
                  <a:pt x="730986" y="0"/>
                </a:lnTo>
                <a:lnTo>
                  <a:pt x="730986" y="730987"/>
                </a:lnTo>
                <a:lnTo>
                  <a:pt x="0" y="730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9710252" y="7835367"/>
            <a:ext cx="730987" cy="730987"/>
          </a:xfrm>
          <a:custGeom>
            <a:avLst/>
            <a:gdLst/>
            <a:ahLst/>
            <a:cxnLst/>
            <a:rect l="l" t="t" r="r" b="b"/>
            <a:pathLst>
              <a:path w="730987" h="730987">
                <a:moveTo>
                  <a:pt x="0" y="0"/>
                </a:moveTo>
                <a:lnTo>
                  <a:pt x="730986" y="0"/>
                </a:lnTo>
                <a:lnTo>
                  <a:pt x="730986" y="730986"/>
                </a:lnTo>
                <a:lnTo>
                  <a:pt x="0" y="7309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TextBox 18"/>
          <p:cNvSpPr txBox="1"/>
          <p:nvPr/>
        </p:nvSpPr>
        <p:spPr>
          <a:xfrm>
            <a:off x="9871213" y="4628291"/>
            <a:ext cx="409065" cy="389897"/>
          </a:xfrm>
          <a:prstGeom prst="rect">
            <a:avLst/>
          </a:prstGeom>
        </p:spPr>
        <p:txBody>
          <a:bodyPr lIns="0" tIns="0" rIns="0" bIns="0" rtlCol="0" anchor="t">
            <a:spAutoFit/>
          </a:bodyPr>
          <a:lstStyle/>
          <a:p>
            <a:pPr algn="ctr">
              <a:lnSpc>
                <a:spcPts val="2558"/>
              </a:lnSpc>
            </a:pPr>
            <a:r>
              <a:rPr lang="en-US" sz="2558">
                <a:solidFill>
                  <a:srgbClr val="FFFFFF"/>
                </a:solidFill>
                <a:latin typeface="Futura"/>
                <a:ea typeface="Futura"/>
                <a:cs typeface="Futura"/>
                <a:sym typeface="Futura"/>
              </a:rPr>
              <a:t>3</a:t>
            </a:r>
          </a:p>
        </p:txBody>
      </p:sp>
      <p:sp>
        <p:nvSpPr>
          <p:cNvPr id="19" name="TextBox 19"/>
          <p:cNvSpPr txBox="1"/>
          <p:nvPr/>
        </p:nvSpPr>
        <p:spPr>
          <a:xfrm>
            <a:off x="10667648" y="2049106"/>
            <a:ext cx="5479413"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Course classes will be Wednesdays &amp; Thursdays for 2 hours</a:t>
            </a:r>
          </a:p>
        </p:txBody>
      </p:sp>
      <p:sp>
        <p:nvSpPr>
          <p:cNvPr id="20" name="TextBox 20"/>
          <p:cNvSpPr txBox="1"/>
          <p:nvPr/>
        </p:nvSpPr>
        <p:spPr>
          <a:xfrm>
            <a:off x="10667648" y="3215960"/>
            <a:ext cx="5201884"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Learn from local experts and business leaders!</a:t>
            </a:r>
          </a:p>
        </p:txBody>
      </p:sp>
      <p:sp>
        <p:nvSpPr>
          <p:cNvPr id="21" name="TextBox 21"/>
          <p:cNvSpPr txBox="1"/>
          <p:nvPr/>
        </p:nvSpPr>
        <p:spPr>
          <a:xfrm>
            <a:off x="10667648" y="4419921"/>
            <a:ext cx="5479413"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Complete a market analysis, business plan, &amp; identify your business goals</a:t>
            </a:r>
          </a:p>
        </p:txBody>
      </p:sp>
      <p:sp>
        <p:nvSpPr>
          <p:cNvPr id="22" name="TextBox 22"/>
          <p:cNvSpPr txBox="1"/>
          <p:nvPr/>
        </p:nvSpPr>
        <p:spPr>
          <a:xfrm>
            <a:off x="2092420" y="5195256"/>
            <a:ext cx="6421605" cy="1109091"/>
          </a:xfrm>
          <a:prstGeom prst="rect">
            <a:avLst/>
          </a:prstGeom>
        </p:spPr>
        <p:txBody>
          <a:bodyPr lIns="0" tIns="0" rIns="0" bIns="0" rtlCol="0" anchor="t">
            <a:spAutoFit/>
          </a:bodyPr>
          <a:lstStyle/>
          <a:p>
            <a:pPr algn="ctr">
              <a:lnSpc>
                <a:spcPts val="7871"/>
              </a:lnSpc>
            </a:pPr>
            <a:r>
              <a:rPr lang="en-US" sz="6399">
                <a:solidFill>
                  <a:srgbClr val="4F463D"/>
                </a:solidFill>
                <a:latin typeface="Futura"/>
                <a:ea typeface="Futura"/>
                <a:cs typeface="Futura"/>
                <a:sym typeface="Futura"/>
              </a:rPr>
              <a:t>What to Expect?</a:t>
            </a:r>
          </a:p>
        </p:txBody>
      </p:sp>
      <p:sp>
        <p:nvSpPr>
          <p:cNvPr id="23" name="TextBox 23"/>
          <p:cNvSpPr txBox="1"/>
          <p:nvPr/>
        </p:nvSpPr>
        <p:spPr>
          <a:xfrm>
            <a:off x="9871213" y="5816507"/>
            <a:ext cx="409065" cy="389897"/>
          </a:xfrm>
          <a:prstGeom prst="rect">
            <a:avLst/>
          </a:prstGeom>
        </p:spPr>
        <p:txBody>
          <a:bodyPr lIns="0" tIns="0" rIns="0" bIns="0" rtlCol="0" anchor="t">
            <a:spAutoFit/>
          </a:bodyPr>
          <a:lstStyle/>
          <a:p>
            <a:pPr algn="ctr">
              <a:lnSpc>
                <a:spcPts val="2558"/>
              </a:lnSpc>
            </a:pPr>
            <a:r>
              <a:rPr lang="en-US" sz="2558">
                <a:solidFill>
                  <a:srgbClr val="FFFFFF"/>
                </a:solidFill>
                <a:latin typeface="Futura"/>
                <a:ea typeface="Futura"/>
                <a:cs typeface="Futura"/>
                <a:sym typeface="Futura"/>
              </a:rPr>
              <a:t>4</a:t>
            </a:r>
          </a:p>
        </p:txBody>
      </p:sp>
      <p:sp>
        <p:nvSpPr>
          <p:cNvPr id="24" name="TextBox 24"/>
          <p:cNvSpPr txBox="1"/>
          <p:nvPr/>
        </p:nvSpPr>
        <p:spPr>
          <a:xfrm>
            <a:off x="9871213" y="6884400"/>
            <a:ext cx="409065" cy="389897"/>
          </a:xfrm>
          <a:prstGeom prst="rect">
            <a:avLst/>
          </a:prstGeom>
        </p:spPr>
        <p:txBody>
          <a:bodyPr lIns="0" tIns="0" rIns="0" bIns="0" rtlCol="0" anchor="t">
            <a:spAutoFit/>
          </a:bodyPr>
          <a:lstStyle/>
          <a:p>
            <a:pPr algn="ctr">
              <a:lnSpc>
                <a:spcPts val="2558"/>
              </a:lnSpc>
            </a:pPr>
            <a:r>
              <a:rPr lang="en-US" sz="2558">
                <a:solidFill>
                  <a:srgbClr val="FFFFFF"/>
                </a:solidFill>
                <a:latin typeface="Futura"/>
                <a:ea typeface="Futura"/>
                <a:cs typeface="Futura"/>
                <a:sym typeface="Futura"/>
              </a:rPr>
              <a:t>5</a:t>
            </a:r>
          </a:p>
        </p:txBody>
      </p:sp>
      <p:sp>
        <p:nvSpPr>
          <p:cNvPr id="25" name="TextBox 25"/>
          <p:cNvSpPr txBox="1"/>
          <p:nvPr/>
        </p:nvSpPr>
        <p:spPr>
          <a:xfrm>
            <a:off x="10667648" y="5665419"/>
            <a:ext cx="5201884" cy="470535"/>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Connect with local entrepreneurs!</a:t>
            </a:r>
          </a:p>
        </p:txBody>
      </p:sp>
      <p:sp>
        <p:nvSpPr>
          <p:cNvPr id="26" name="TextBox 26"/>
          <p:cNvSpPr txBox="1"/>
          <p:nvPr/>
        </p:nvSpPr>
        <p:spPr>
          <a:xfrm>
            <a:off x="10667648" y="6477304"/>
            <a:ext cx="5201884"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Business Plan presentation at the end of the course</a:t>
            </a:r>
          </a:p>
        </p:txBody>
      </p:sp>
      <p:sp>
        <p:nvSpPr>
          <p:cNvPr id="27" name="TextBox 27"/>
          <p:cNvSpPr txBox="1"/>
          <p:nvPr/>
        </p:nvSpPr>
        <p:spPr>
          <a:xfrm>
            <a:off x="9871213" y="7998694"/>
            <a:ext cx="409065" cy="389897"/>
          </a:xfrm>
          <a:prstGeom prst="rect">
            <a:avLst/>
          </a:prstGeom>
        </p:spPr>
        <p:txBody>
          <a:bodyPr lIns="0" tIns="0" rIns="0" bIns="0" rtlCol="0" anchor="t">
            <a:spAutoFit/>
          </a:bodyPr>
          <a:lstStyle/>
          <a:p>
            <a:pPr algn="ctr">
              <a:lnSpc>
                <a:spcPts val="2558"/>
              </a:lnSpc>
            </a:pPr>
            <a:r>
              <a:rPr lang="en-US" sz="2558">
                <a:solidFill>
                  <a:srgbClr val="FFFFFF"/>
                </a:solidFill>
                <a:latin typeface="Futura"/>
                <a:ea typeface="Futura"/>
                <a:cs typeface="Futura"/>
                <a:sym typeface="Futura"/>
              </a:rPr>
              <a:t>6</a:t>
            </a:r>
          </a:p>
        </p:txBody>
      </p:sp>
      <p:sp>
        <p:nvSpPr>
          <p:cNvPr id="28" name="TextBox 28"/>
          <p:cNvSpPr txBox="1"/>
          <p:nvPr/>
        </p:nvSpPr>
        <p:spPr>
          <a:xfrm>
            <a:off x="10667648" y="7677387"/>
            <a:ext cx="5201884" cy="918210"/>
          </a:xfrm>
          <a:prstGeom prst="rect">
            <a:avLst/>
          </a:prstGeom>
        </p:spPr>
        <p:txBody>
          <a:bodyPr lIns="0" tIns="0" rIns="0" bIns="0" rtlCol="0" anchor="t">
            <a:spAutoFit/>
          </a:bodyPr>
          <a:lstStyle/>
          <a:p>
            <a:pPr algn="l">
              <a:lnSpc>
                <a:spcPts val="3599"/>
              </a:lnSpc>
            </a:pPr>
            <a:r>
              <a:rPr lang="en-US" sz="2399" spc="47">
                <a:solidFill>
                  <a:srgbClr val="191919"/>
                </a:solidFill>
                <a:latin typeface="Futura"/>
                <a:ea typeface="Futura"/>
                <a:cs typeface="Futura"/>
                <a:sym typeface="Futura"/>
              </a:rPr>
              <a:t>Learn about local, county, and South Florida resources </a:t>
            </a:r>
          </a:p>
        </p:txBody>
      </p:sp>
      <p:grpSp>
        <p:nvGrpSpPr>
          <p:cNvPr id="29" name="Group 29"/>
          <p:cNvGrpSpPr>
            <a:grpSpLocks noChangeAspect="1"/>
          </p:cNvGrpSpPr>
          <p:nvPr/>
        </p:nvGrpSpPr>
        <p:grpSpPr>
          <a:xfrm>
            <a:off x="3846345" y="6455588"/>
            <a:ext cx="2301889" cy="2674128"/>
            <a:chOff x="0" y="0"/>
            <a:chExt cx="5466080" cy="6350000"/>
          </a:xfrm>
        </p:grpSpPr>
        <p:sp>
          <p:nvSpPr>
            <p:cNvPr id="30" name="Freeform 3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31" name="Freeform 31"/>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t="-19528" b="-19528"/>
              </a:stretch>
            </a:blipFill>
          </p:spPr>
          <p:txBody>
            <a:bodyPr/>
            <a:lstStyle/>
            <a:p>
              <a:endParaRPr lang="en-US"/>
            </a:p>
          </p:txBody>
        </p:sp>
        <p:sp>
          <p:nvSpPr>
            <p:cNvPr id="32" name="Freeform 3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33" name="Freeform 3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34" name="Group 34"/>
          <p:cNvGrpSpPr>
            <a:grpSpLocks noChangeAspect="1"/>
          </p:cNvGrpSpPr>
          <p:nvPr/>
        </p:nvGrpSpPr>
        <p:grpSpPr>
          <a:xfrm>
            <a:off x="6376834" y="6455588"/>
            <a:ext cx="2301889" cy="2674128"/>
            <a:chOff x="0" y="0"/>
            <a:chExt cx="5466080" cy="6350000"/>
          </a:xfrm>
        </p:grpSpPr>
        <p:sp>
          <p:nvSpPr>
            <p:cNvPr id="35" name="Freeform 3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36" name="Freeform 3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14077" r="-14077"/>
              </a:stretch>
            </a:blipFill>
          </p:spPr>
          <p:txBody>
            <a:bodyPr/>
            <a:lstStyle/>
            <a:p>
              <a:endParaRPr lang="en-US"/>
            </a:p>
          </p:txBody>
        </p:sp>
        <p:sp>
          <p:nvSpPr>
            <p:cNvPr id="37" name="Freeform 3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38" name="Freeform 3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39" name="Group 39"/>
          <p:cNvGrpSpPr>
            <a:grpSpLocks noChangeAspect="1"/>
          </p:cNvGrpSpPr>
          <p:nvPr/>
        </p:nvGrpSpPr>
        <p:grpSpPr>
          <a:xfrm>
            <a:off x="4478215" y="2469372"/>
            <a:ext cx="2301889" cy="2674128"/>
            <a:chOff x="0" y="0"/>
            <a:chExt cx="5466080" cy="6350000"/>
          </a:xfrm>
        </p:grpSpPr>
        <p:sp>
          <p:nvSpPr>
            <p:cNvPr id="40" name="Freeform 4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1" name="Freeform 41"/>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14077" r="-14077"/>
              </a:stretch>
            </a:blipFill>
          </p:spPr>
          <p:txBody>
            <a:bodyPr/>
            <a:lstStyle/>
            <a:p>
              <a:endParaRPr lang="en-US"/>
            </a:p>
          </p:txBody>
        </p:sp>
        <p:sp>
          <p:nvSpPr>
            <p:cNvPr id="42" name="Freeform 4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3" name="Freeform 4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44" name="Group 44"/>
          <p:cNvGrpSpPr>
            <a:grpSpLocks noChangeAspect="1"/>
          </p:cNvGrpSpPr>
          <p:nvPr/>
        </p:nvGrpSpPr>
        <p:grpSpPr>
          <a:xfrm>
            <a:off x="1947726" y="2503288"/>
            <a:ext cx="2301889" cy="2674128"/>
            <a:chOff x="0" y="0"/>
            <a:chExt cx="5466080" cy="6350000"/>
          </a:xfrm>
        </p:grpSpPr>
        <p:sp>
          <p:nvSpPr>
            <p:cNvPr id="45" name="Freeform 4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6" name="Freeform 4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14077" r="-14077"/>
              </a:stretch>
            </a:blipFill>
          </p:spPr>
          <p:txBody>
            <a:bodyPr/>
            <a:lstStyle/>
            <a:p>
              <a:endParaRPr lang="en-US"/>
            </a:p>
          </p:txBody>
        </p:sp>
        <p:sp>
          <p:nvSpPr>
            <p:cNvPr id="47" name="Freeform 4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8" name="Freeform 4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4164532218"/>
              </p:ext>
            </p:extLst>
          </p:nvPr>
        </p:nvGraphicFramePr>
        <p:xfrm>
          <a:off x="833648" y="2912382"/>
          <a:ext cx="14025354" cy="430631"/>
        </p:xfrm>
        <a:graphic>
          <a:graphicData uri="http://schemas.openxmlformats.org/drawingml/2006/table">
            <a:tbl>
              <a:tblPr/>
              <a:tblGrid>
                <a:gridCol w="1147552">
                  <a:extLst>
                    <a:ext uri="{9D8B030D-6E8A-4147-A177-3AD203B41FA5}">
                      <a16:colId xmlns:a16="http://schemas.microsoft.com/office/drawing/2014/main" val="20000"/>
                    </a:ext>
                  </a:extLst>
                </a:gridCol>
                <a:gridCol w="1053703">
                  <a:extLst>
                    <a:ext uri="{9D8B030D-6E8A-4147-A177-3AD203B41FA5}">
                      <a16:colId xmlns:a16="http://schemas.microsoft.com/office/drawing/2014/main" val="20001"/>
                    </a:ext>
                  </a:extLst>
                </a:gridCol>
                <a:gridCol w="1074918">
                  <a:extLst>
                    <a:ext uri="{9D8B030D-6E8A-4147-A177-3AD203B41FA5}">
                      <a16:colId xmlns:a16="http://schemas.microsoft.com/office/drawing/2014/main" val="20002"/>
                    </a:ext>
                  </a:extLst>
                </a:gridCol>
                <a:gridCol w="1064148">
                  <a:extLst>
                    <a:ext uri="{9D8B030D-6E8A-4147-A177-3AD203B41FA5}">
                      <a16:colId xmlns:a16="http://schemas.microsoft.com/office/drawing/2014/main" val="20003"/>
                    </a:ext>
                  </a:extLst>
                </a:gridCol>
                <a:gridCol w="1085687">
                  <a:extLst>
                    <a:ext uri="{9D8B030D-6E8A-4147-A177-3AD203B41FA5}">
                      <a16:colId xmlns:a16="http://schemas.microsoft.com/office/drawing/2014/main" val="20004"/>
                    </a:ext>
                  </a:extLst>
                </a:gridCol>
                <a:gridCol w="1066519">
                  <a:extLst>
                    <a:ext uri="{9D8B030D-6E8A-4147-A177-3AD203B41FA5}">
                      <a16:colId xmlns:a16="http://schemas.microsoft.com/office/drawing/2014/main" val="20005"/>
                    </a:ext>
                  </a:extLst>
                </a:gridCol>
                <a:gridCol w="1083319">
                  <a:extLst>
                    <a:ext uri="{9D8B030D-6E8A-4147-A177-3AD203B41FA5}">
                      <a16:colId xmlns:a16="http://schemas.microsoft.com/office/drawing/2014/main" val="20006"/>
                    </a:ext>
                  </a:extLst>
                </a:gridCol>
                <a:gridCol w="1074918">
                  <a:extLst>
                    <a:ext uri="{9D8B030D-6E8A-4147-A177-3AD203B41FA5}">
                      <a16:colId xmlns:a16="http://schemas.microsoft.com/office/drawing/2014/main" val="20007"/>
                    </a:ext>
                  </a:extLst>
                </a:gridCol>
                <a:gridCol w="1074918">
                  <a:extLst>
                    <a:ext uri="{9D8B030D-6E8A-4147-A177-3AD203B41FA5}">
                      <a16:colId xmlns:a16="http://schemas.microsoft.com/office/drawing/2014/main" val="20008"/>
                    </a:ext>
                  </a:extLst>
                </a:gridCol>
                <a:gridCol w="1074918">
                  <a:extLst>
                    <a:ext uri="{9D8B030D-6E8A-4147-A177-3AD203B41FA5}">
                      <a16:colId xmlns:a16="http://schemas.microsoft.com/office/drawing/2014/main" val="2095342449"/>
                    </a:ext>
                  </a:extLst>
                </a:gridCol>
                <a:gridCol w="1074918">
                  <a:extLst>
                    <a:ext uri="{9D8B030D-6E8A-4147-A177-3AD203B41FA5}">
                      <a16:colId xmlns:a16="http://schemas.microsoft.com/office/drawing/2014/main" val="2791165772"/>
                    </a:ext>
                  </a:extLst>
                </a:gridCol>
                <a:gridCol w="1074918">
                  <a:extLst>
                    <a:ext uri="{9D8B030D-6E8A-4147-A177-3AD203B41FA5}">
                      <a16:colId xmlns:a16="http://schemas.microsoft.com/office/drawing/2014/main" val="2508692687"/>
                    </a:ext>
                  </a:extLst>
                </a:gridCol>
                <a:gridCol w="1074918">
                  <a:extLst>
                    <a:ext uri="{9D8B030D-6E8A-4147-A177-3AD203B41FA5}">
                      <a16:colId xmlns:a16="http://schemas.microsoft.com/office/drawing/2014/main" val="2279498470"/>
                    </a:ext>
                  </a:extLst>
                </a:gridCol>
              </a:tblGrid>
              <a:tr h="417153">
                <a:tc>
                  <a:txBody>
                    <a:bodyPr/>
                    <a:lstStyle/>
                    <a:p>
                      <a:pPr algn="ctr">
                        <a:lnSpc>
                          <a:spcPts val="2626"/>
                        </a:lnSpc>
                        <a:defRPr/>
                      </a:pPr>
                      <a:r>
                        <a:rPr lang="en-US" sz="1875">
                          <a:solidFill>
                            <a:srgbClr val="FFFFFF"/>
                          </a:solidFill>
                          <a:latin typeface="Futura"/>
                          <a:ea typeface="Futura"/>
                          <a:cs typeface="Futura"/>
                          <a:sym typeface="Futura"/>
                        </a:rPr>
                        <a:t>IDEATE</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3049"/>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3049"/>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0"/>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2983595420"/>
              </p:ext>
            </p:extLst>
          </p:nvPr>
        </p:nvGraphicFramePr>
        <p:xfrm>
          <a:off x="847881" y="4943650"/>
          <a:ext cx="14011116" cy="988083"/>
        </p:xfrm>
        <a:graphic>
          <a:graphicData uri="http://schemas.openxmlformats.org/drawingml/2006/table">
            <a:tbl>
              <a:tblPr/>
              <a:tblGrid>
                <a:gridCol w="1133319">
                  <a:extLst>
                    <a:ext uri="{9D8B030D-6E8A-4147-A177-3AD203B41FA5}">
                      <a16:colId xmlns:a16="http://schemas.microsoft.com/office/drawing/2014/main" val="20000"/>
                    </a:ext>
                  </a:extLst>
                </a:gridCol>
                <a:gridCol w="1101232">
                  <a:extLst>
                    <a:ext uri="{9D8B030D-6E8A-4147-A177-3AD203B41FA5}">
                      <a16:colId xmlns:a16="http://schemas.microsoft.com/office/drawing/2014/main" val="20001"/>
                    </a:ext>
                  </a:extLst>
                </a:gridCol>
                <a:gridCol w="1091178">
                  <a:extLst>
                    <a:ext uri="{9D8B030D-6E8A-4147-A177-3AD203B41FA5}">
                      <a16:colId xmlns:a16="http://schemas.microsoft.com/office/drawing/2014/main" val="20002"/>
                    </a:ext>
                  </a:extLst>
                </a:gridCol>
                <a:gridCol w="1080246">
                  <a:extLst>
                    <a:ext uri="{9D8B030D-6E8A-4147-A177-3AD203B41FA5}">
                      <a16:colId xmlns:a16="http://schemas.microsoft.com/office/drawing/2014/main" val="20003"/>
                    </a:ext>
                  </a:extLst>
                </a:gridCol>
                <a:gridCol w="1102112">
                  <a:extLst>
                    <a:ext uri="{9D8B030D-6E8A-4147-A177-3AD203B41FA5}">
                      <a16:colId xmlns:a16="http://schemas.microsoft.com/office/drawing/2014/main" val="20004"/>
                    </a:ext>
                  </a:extLst>
                </a:gridCol>
                <a:gridCol w="1082654">
                  <a:extLst>
                    <a:ext uri="{9D8B030D-6E8A-4147-A177-3AD203B41FA5}">
                      <a16:colId xmlns:a16="http://schemas.microsoft.com/office/drawing/2014/main" val="20005"/>
                    </a:ext>
                  </a:extLst>
                </a:gridCol>
                <a:gridCol w="1099707">
                  <a:extLst>
                    <a:ext uri="{9D8B030D-6E8A-4147-A177-3AD203B41FA5}">
                      <a16:colId xmlns:a16="http://schemas.microsoft.com/office/drawing/2014/main" val="20006"/>
                    </a:ext>
                  </a:extLst>
                </a:gridCol>
                <a:gridCol w="1091178">
                  <a:extLst>
                    <a:ext uri="{9D8B030D-6E8A-4147-A177-3AD203B41FA5}">
                      <a16:colId xmlns:a16="http://schemas.microsoft.com/office/drawing/2014/main" val="20007"/>
                    </a:ext>
                  </a:extLst>
                </a:gridCol>
                <a:gridCol w="1045898">
                  <a:extLst>
                    <a:ext uri="{9D8B030D-6E8A-4147-A177-3AD203B41FA5}">
                      <a16:colId xmlns:a16="http://schemas.microsoft.com/office/drawing/2014/main" val="20008"/>
                    </a:ext>
                  </a:extLst>
                </a:gridCol>
                <a:gridCol w="1045898">
                  <a:extLst>
                    <a:ext uri="{9D8B030D-6E8A-4147-A177-3AD203B41FA5}">
                      <a16:colId xmlns:a16="http://schemas.microsoft.com/office/drawing/2014/main" val="2265236177"/>
                    </a:ext>
                  </a:extLst>
                </a:gridCol>
                <a:gridCol w="1045898">
                  <a:extLst>
                    <a:ext uri="{9D8B030D-6E8A-4147-A177-3AD203B41FA5}">
                      <a16:colId xmlns:a16="http://schemas.microsoft.com/office/drawing/2014/main" val="342136888"/>
                    </a:ext>
                  </a:extLst>
                </a:gridCol>
                <a:gridCol w="1045898">
                  <a:extLst>
                    <a:ext uri="{9D8B030D-6E8A-4147-A177-3AD203B41FA5}">
                      <a16:colId xmlns:a16="http://schemas.microsoft.com/office/drawing/2014/main" val="4265883910"/>
                    </a:ext>
                  </a:extLst>
                </a:gridCol>
                <a:gridCol w="1045898">
                  <a:extLst>
                    <a:ext uri="{9D8B030D-6E8A-4147-A177-3AD203B41FA5}">
                      <a16:colId xmlns:a16="http://schemas.microsoft.com/office/drawing/2014/main" val="918870907"/>
                    </a:ext>
                  </a:extLst>
                </a:gridCol>
              </a:tblGrid>
              <a:tr h="329361">
                <a:tc rowSpan="3">
                  <a:txBody>
                    <a:bodyPr/>
                    <a:lstStyle/>
                    <a:p>
                      <a:pPr algn="ctr">
                        <a:lnSpc>
                          <a:spcPts val="2626"/>
                        </a:lnSpc>
                        <a:defRPr/>
                      </a:pPr>
                      <a:r>
                        <a:rPr lang="en-US" sz="1875" b="1">
                          <a:solidFill>
                            <a:srgbClr val="FFFFFF"/>
                          </a:solidFill>
                          <a:latin typeface="Futura Medium"/>
                          <a:ea typeface="Futura Medium"/>
                          <a:cs typeface="Futura Medium"/>
                          <a:sym typeface="Futura Medium"/>
                        </a:rPr>
                        <a:t>COMMIT</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0"/>
                  </a:ext>
                </a:extLst>
              </a:tr>
              <a:tr h="329361">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COMMIT</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29361">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COMMIT</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04B73"/>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2585687257"/>
              </p:ext>
            </p:extLst>
          </p:nvPr>
        </p:nvGraphicFramePr>
        <p:xfrm>
          <a:off x="847881" y="3554174"/>
          <a:ext cx="14011119" cy="988083"/>
        </p:xfrm>
        <a:graphic>
          <a:graphicData uri="http://schemas.openxmlformats.org/drawingml/2006/table">
            <a:tbl>
              <a:tblPr/>
              <a:tblGrid>
                <a:gridCol w="113331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gridCol w="1066800">
                  <a:extLst>
                    <a:ext uri="{9D8B030D-6E8A-4147-A177-3AD203B41FA5}">
                      <a16:colId xmlns:a16="http://schemas.microsoft.com/office/drawing/2014/main" val="20008"/>
                    </a:ext>
                  </a:extLst>
                </a:gridCol>
                <a:gridCol w="1066800">
                  <a:extLst>
                    <a:ext uri="{9D8B030D-6E8A-4147-A177-3AD203B41FA5}">
                      <a16:colId xmlns:a16="http://schemas.microsoft.com/office/drawing/2014/main" val="16522955"/>
                    </a:ext>
                  </a:extLst>
                </a:gridCol>
                <a:gridCol w="1066800">
                  <a:extLst>
                    <a:ext uri="{9D8B030D-6E8A-4147-A177-3AD203B41FA5}">
                      <a16:colId xmlns:a16="http://schemas.microsoft.com/office/drawing/2014/main" val="1502930012"/>
                    </a:ext>
                  </a:extLst>
                </a:gridCol>
                <a:gridCol w="1066800">
                  <a:extLst>
                    <a:ext uri="{9D8B030D-6E8A-4147-A177-3AD203B41FA5}">
                      <a16:colId xmlns:a16="http://schemas.microsoft.com/office/drawing/2014/main" val="2890844796"/>
                    </a:ext>
                  </a:extLst>
                </a:gridCol>
                <a:gridCol w="1066800">
                  <a:extLst>
                    <a:ext uri="{9D8B030D-6E8A-4147-A177-3AD203B41FA5}">
                      <a16:colId xmlns:a16="http://schemas.microsoft.com/office/drawing/2014/main" val="1513970840"/>
                    </a:ext>
                  </a:extLst>
                </a:gridCol>
              </a:tblGrid>
              <a:tr h="329361">
                <a:tc rowSpan="3">
                  <a:txBody>
                    <a:bodyPr/>
                    <a:lstStyle/>
                    <a:p>
                      <a:pPr algn="ctr">
                        <a:lnSpc>
                          <a:spcPts val="2626"/>
                        </a:lnSpc>
                        <a:defRPr/>
                      </a:pPr>
                      <a:r>
                        <a:rPr lang="en-US" sz="1800" b="1" dirty="0">
                          <a:solidFill>
                            <a:srgbClr val="FFFFFF"/>
                          </a:solidFill>
                          <a:latin typeface="Futura Medium"/>
                          <a:ea typeface="Futura Medium"/>
                          <a:cs typeface="Futura Medium"/>
                          <a:sym typeface="Futura Medium"/>
                        </a:rPr>
                        <a:t>POSITION</a:t>
                      </a: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0"/>
                  </a:ext>
                </a:extLst>
              </a:tr>
              <a:tr h="329361">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POSITION</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29361">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POSITION</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0CC0D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bl>
          </a:graphicData>
        </a:graphic>
      </p:graphicFrame>
      <p:graphicFrame>
        <p:nvGraphicFramePr>
          <p:cNvPr id="5" name="Table 5"/>
          <p:cNvGraphicFramePr>
            <a:graphicFrameLocks noGrp="1"/>
          </p:cNvGraphicFramePr>
          <p:nvPr>
            <p:extLst>
              <p:ext uri="{D42A27DB-BD31-4B8C-83A1-F6EECF244321}">
                <p14:modId xmlns:p14="http://schemas.microsoft.com/office/powerpoint/2010/main" val="3778386397"/>
              </p:ext>
            </p:extLst>
          </p:nvPr>
        </p:nvGraphicFramePr>
        <p:xfrm>
          <a:off x="833649" y="6387708"/>
          <a:ext cx="14011114" cy="966393"/>
        </p:xfrm>
        <a:graphic>
          <a:graphicData uri="http://schemas.openxmlformats.org/drawingml/2006/table">
            <a:tbl>
              <a:tblPr/>
              <a:tblGrid>
                <a:gridCol w="1147551">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gridCol w="861907">
                  <a:extLst>
                    <a:ext uri="{9D8B030D-6E8A-4147-A177-3AD203B41FA5}">
                      <a16:colId xmlns:a16="http://schemas.microsoft.com/office/drawing/2014/main" val="20008"/>
                    </a:ext>
                  </a:extLst>
                </a:gridCol>
                <a:gridCol w="1076364">
                  <a:extLst>
                    <a:ext uri="{9D8B030D-6E8A-4147-A177-3AD203B41FA5}">
                      <a16:colId xmlns:a16="http://schemas.microsoft.com/office/drawing/2014/main" val="2982140731"/>
                    </a:ext>
                  </a:extLst>
                </a:gridCol>
                <a:gridCol w="1076364">
                  <a:extLst>
                    <a:ext uri="{9D8B030D-6E8A-4147-A177-3AD203B41FA5}">
                      <a16:colId xmlns:a16="http://schemas.microsoft.com/office/drawing/2014/main" val="1844796408"/>
                    </a:ext>
                  </a:extLst>
                </a:gridCol>
                <a:gridCol w="1076364">
                  <a:extLst>
                    <a:ext uri="{9D8B030D-6E8A-4147-A177-3AD203B41FA5}">
                      <a16:colId xmlns:a16="http://schemas.microsoft.com/office/drawing/2014/main" val="2434301275"/>
                    </a:ext>
                  </a:extLst>
                </a:gridCol>
                <a:gridCol w="1076364">
                  <a:extLst>
                    <a:ext uri="{9D8B030D-6E8A-4147-A177-3AD203B41FA5}">
                      <a16:colId xmlns:a16="http://schemas.microsoft.com/office/drawing/2014/main" val="751259053"/>
                    </a:ext>
                  </a:extLst>
                </a:gridCol>
              </a:tblGrid>
              <a:tr h="322131">
                <a:tc rowSpan="3">
                  <a:txBody>
                    <a:bodyPr/>
                    <a:lstStyle/>
                    <a:p>
                      <a:pPr algn="ctr">
                        <a:lnSpc>
                          <a:spcPts val="2626"/>
                        </a:lnSpc>
                        <a:defRPr/>
                      </a:pPr>
                      <a:r>
                        <a:rPr lang="en-US" sz="1875" b="1" dirty="0">
                          <a:solidFill>
                            <a:srgbClr val="FFFFFF"/>
                          </a:solidFill>
                          <a:latin typeface="Futura Medium"/>
                          <a:ea typeface="Futura Medium"/>
                          <a:cs typeface="Futura Medium"/>
                          <a:sym typeface="Futura Medium"/>
                        </a:rPr>
                        <a:t>REFINE</a:t>
                      </a: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22131">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REFINE</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22131">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REFINE</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1ABD6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6" name="Table 6"/>
          <p:cNvGraphicFramePr>
            <a:graphicFrameLocks noGrp="1"/>
          </p:cNvGraphicFramePr>
          <p:nvPr>
            <p:extLst>
              <p:ext uri="{D42A27DB-BD31-4B8C-83A1-F6EECF244321}">
                <p14:modId xmlns:p14="http://schemas.microsoft.com/office/powerpoint/2010/main" val="772400792"/>
              </p:ext>
            </p:extLst>
          </p:nvPr>
        </p:nvGraphicFramePr>
        <p:xfrm>
          <a:off x="1070299" y="2441998"/>
          <a:ext cx="13774464" cy="329289"/>
        </p:xfrm>
        <a:graphic>
          <a:graphicData uri="http://schemas.openxmlformats.org/drawingml/2006/table">
            <a:tbl>
              <a:tblPr/>
              <a:tblGrid>
                <a:gridCol w="1079640">
                  <a:extLst>
                    <a:ext uri="{9D8B030D-6E8A-4147-A177-3AD203B41FA5}">
                      <a16:colId xmlns:a16="http://schemas.microsoft.com/office/drawing/2014/main" val="20000"/>
                    </a:ext>
                  </a:extLst>
                </a:gridCol>
                <a:gridCol w="2718610">
                  <a:extLst>
                    <a:ext uri="{9D8B030D-6E8A-4147-A177-3AD203B41FA5}">
                      <a16:colId xmlns:a16="http://schemas.microsoft.com/office/drawing/2014/main" val="20001"/>
                    </a:ext>
                  </a:extLst>
                </a:gridCol>
                <a:gridCol w="1379851">
                  <a:extLst>
                    <a:ext uri="{9D8B030D-6E8A-4147-A177-3AD203B41FA5}">
                      <a16:colId xmlns:a16="http://schemas.microsoft.com/office/drawing/2014/main" val="20002"/>
                    </a:ext>
                  </a:extLst>
                </a:gridCol>
                <a:gridCol w="3200400">
                  <a:extLst>
                    <a:ext uri="{9D8B030D-6E8A-4147-A177-3AD203B41FA5}">
                      <a16:colId xmlns:a16="http://schemas.microsoft.com/office/drawing/2014/main" val="20003"/>
                    </a:ext>
                  </a:extLst>
                </a:gridCol>
                <a:gridCol w="5395963">
                  <a:extLst>
                    <a:ext uri="{9D8B030D-6E8A-4147-A177-3AD203B41FA5}">
                      <a16:colId xmlns:a16="http://schemas.microsoft.com/office/drawing/2014/main" val="20004"/>
                    </a:ext>
                  </a:extLst>
                </a:gridCol>
              </a:tblGrid>
              <a:tr h="231060">
                <a:tc>
                  <a:txBody>
                    <a:bodyPr/>
                    <a:lstStyle/>
                    <a:p>
                      <a:pPr algn="ctr">
                        <a:lnSpc>
                          <a:spcPts val="855"/>
                        </a:lnSpc>
                        <a:defRPr/>
                      </a:pPr>
                      <a:endParaRPr lang="en-US" sz="1100"/>
                    </a:p>
                  </a:txBody>
                  <a:tcPr marL="11641" marR="11641" marT="11641" marB="11641"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gridSpan="2">
                  <a:txBody>
                    <a:bodyPr/>
                    <a:lstStyle/>
                    <a:p>
                      <a:pPr algn="ctr">
                        <a:lnSpc>
                          <a:spcPts val="2617"/>
                        </a:lnSpc>
                        <a:defRPr/>
                      </a:pPr>
                      <a:r>
                        <a:rPr lang="en-US" sz="1869">
                          <a:solidFill>
                            <a:srgbClr val="FFFFFF"/>
                          </a:solidFill>
                          <a:latin typeface="Futura"/>
                          <a:ea typeface="Futura"/>
                          <a:cs typeface="Futura"/>
                          <a:sym typeface="Futura"/>
                        </a:rPr>
                        <a:t>FEBRUARY</a:t>
                      </a:r>
                      <a:endParaRPr lang="en-US" sz="1100"/>
                    </a:p>
                  </a:txBody>
                  <a:tcPr marL="11641" marR="11641" marT="11641" marB="11641" anchor="ctr">
                    <a:lnL w="0" cap="flat" cmpd="sng" algn="ctr">
                      <a:solidFill>
                        <a:srgbClr val="000000"/>
                      </a:solidFill>
                      <a:prstDash val="solid"/>
                      <a:round/>
                      <a:headEnd type="none" w="med" len="med"/>
                      <a:tailEnd type="none" w="med" len="med"/>
                    </a:lnL>
                    <a:lnR w="6467" cap="flat" cmpd="sng" algn="ctr">
                      <a:solidFill>
                        <a:srgbClr val="000000"/>
                      </a:solidFill>
                      <a:prstDash val="solid"/>
                      <a:round/>
                      <a:headEnd type="none" w="med" len="med"/>
                      <a:tailEnd type="none" w="med" len="med"/>
                    </a:lnR>
                    <a:lnT w="6467" cap="flat" cmpd="sng" algn="ctr">
                      <a:solidFill>
                        <a:srgbClr val="000000"/>
                      </a:solidFill>
                      <a:prstDash val="solid"/>
                      <a:round/>
                      <a:headEnd type="none" w="med" len="med"/>
                      <a:tailEnd type="none" w="med" len="med"/>
                    </a:lnT>
                    <a:lnB w="6467" cap="flat" cmpd="sng" algn="ctr">
                      <a:solidFill>
                        <a:srgbClr val="000000"/>
                      </a:solidFill>
                      <a:prstDash val="solid"/>
                      <a:round/>
                      <a:headEnd type="none" w="med" len="med"/>
                      <a:tailEnd type="none" w="med" len="med"/>
                    </a:lnB>
                    <a:solidFill>
                      <a:srgbClr val="004B73"/>
                    </a:solidFill>
                  </a:tcPr>
                </a:tc>
                <a:tc hMerge="1">
                  <a:txBody>
                    <a:bodyPr/>
                    <a:lstStyle/>
                    <a:p>
                      <a:pPr algn="ctr">
                        <a:lnSpc>
                          <a:spcPts val="2617"/>
                        </a:lnSpc>
                        <a:defRPr/>
                      </a:pPr>
                      <a:r>
                        <a:rPr lang="en-US" sz="1869">
                          <a:solidFill>
                            <a:srgbClr val="FFFFFF"/>
                          </a:solidFill>
                          <a:latin typeface="Futura"/>
                          <a:ea typeface="Futura"/>
                          <a:cs typeface="Futura"/>
                          <a:sym typeface="Futura"/>
                        </a:rPr>
                        <a:t>FEBRUARY</a:t>
                      </a:r>
                      <a:endParaRPr lang="en-US" sz="1100"/>
                    </a:p>
                  </a:txBody>
                  <a:tcPr marL="11641" marR="11641" marT="11641" marB="11641" anchor="ctr">
                    <a:lnL w="6467" cap="flat" cmpd="sng" algn="ctr">
                      <a:solidFill>
                        <a:srgbClr val="000000"/>
                      </a:solidFill>
                      <a:prstDash val="solid"/>
                      <a:round/>
                      <a:headEnd type="none" w="med" len="med"/>
                      <a:tailEnd type="none" w="med" len="med"/>
                    </a:lnL>
                    <a:lnR w="6467" cap="flat" cmpd="sng" algn="ctr">
                      <a:solidFill>
                        <a:srgbClr val="000000"/>
                      </a:solidFill>
                      <a:prstDash val="solid"/>
                      <a:round/>
                      <a:headEnd type="none" w="med" len="med"/>
                      <a:tailEnd type="none" w="med" len="med"/>
                    </a:lnR>
                    <a:lnT w="6467" cap="flat" cmpd="sng" algn="ctr">
                      <a:solidFill>
                        <a:srgbClr val="000000"/>
                      </a:solidFill>
                      <a:prstDash val="solid"/>
                      <a:round/>
                      <a:headEnd type="none" w="med" len="med"/>
                      <a:tailEnd type="none" w="med" len="med"/>
                    </a:lnT>
                    <a:lnB w="6467" cap="flat" cmpd="sng" algn="ctr">
                      <a:solidFill>
                        <a:srgbClr val="000000"/>
                      </a:solidFill>
                      <a:prstDash val="solid"/>
                      <a:round/>
                      <a:headEnd type="none" w="med" len="med"/>
                      <a:tailEnd type="none" w="med" len="med"/>
                    </a:lnB>
                    <a:solidFill>
                      <a:srgbClr val="004B73"/>
                    </a:solidFill>
                  </a:tcPr>
                </a:tc>
                <a:tc>
                  <a:txBody>
                    <a:bodyPr/>
                    <a:lstStyle/>
                    <a:p>
                      <a:pPr algn="ctr">
                        <a:lnSpc>
                          <a:spcPts val="2617"/>
                        </a:lnSpc>
                        <a:defRPr/>
                      </a:pPr>
                      <a:r>
                        <a:rPr lang="en-US" sz="1869" b="1">
                          <a:solidFill>
                            <a:srgbClr val="FFFFFF"/>
                          </a:solidFill>
                          <a:latin typeface="Futura Medium"/>
                          <a:ea typeface="Futura Medium"/>
                          <a:cs typeface="Futura Medium"/>
                          <a:sym typeface="Futura Medium"/>
                        </a:rPr>
                        <a:t>MARCH</a:t>
                      </a:r>
                      <a:endParaRPr lang="en-US" sz="1100"/>
                    </a:p>
                  </a:txBody>
                  <a:tcPr marL="11641" marR="11641" marT="11641" marB="11641" anchor="ctr">
                    <a:lnL w="6467" cap="flat" cmpd="sng" algn="ctr">
                      <a:solidFill>
                        <a:srgbClr val="000000"/>
                      </a:solidFill>
                      <a:prstDash val="solid"/>
                      <a:round/>
                      <a:headEnd type="none" w="med" len="med"/>
                      <a:tailEnd type="none" w="med" len="med"/>
                    </a:lnL>
                    <a:lnR w="6467" cap="flat" cmpd="sng" algn="ctr">
                      <a:solidFill>
                        <a:srgbClr val="000000"/>
                      </a:solidFill>
                      <a:prstDash val="solid"/>
                      <a:round/>
                      <a:headEnd type="none" w="med" len="med"/>
                      <a:tailEnd type="none" w="med" len="med"/>
                    </a:lnR>
                    <a:lnT w="6467" cap="flat" cmpd="sng" algn="ctr">
                      <a:solidFill>
                        <a:srgbClr val="000000"/>
                      </a:solidFill>
                      <a:prstDash val="solid"/>
                      <a:round/>
                      <a:headEnd type="none" w="med" len="med"/>
                      <a:tailEnd type="none" w="med" len="med"/>
                    </a:lnT>
                    <a:lnB w="6467" cap="flat" cmpd="sng" algn="ctr">
                      <a:solidFill>
                        <a:srgbClr val="000000"/>
                      </a:solidFill>
                      <a:prstDash val="solid"/>
                      <a:round/>
                      <a:headEnd type="none" w="med" len="med"/>
                      <a:tailEnd type="none" w="med" len="med"/>
                    </a:lnB>
                    <a:solidFill>
                      <a:srgbClr val="54DEFD"/>
                    </a:solidFill>
                  </a:tcPr>
                </a:tc>
                <a:tc>
                  <a:txBody>
                    <a:bodyPr/>
                    <a:lstStyle/>
                    <a:p>
                      <a:pPr algn="ctr">
                        <a:lnSpc>
                          <a:spcPts val="2617"/>
                        </a:lnSpc>
                        <a:defRPr/>
                      </a:pPr>
                      <a:r>
                        <a:rPr lang="en-US" sz="1869" b="1" dirty="0">
                          <a:solidFill>
                            <a:srgbClr val="FFFFFF"/>
                          </a:solidFill>
                          <a:latin typeface="Futura Medium"/>
                          <a:ea typeface="Futura Medium"/>
                          <a:cs typeface="Futura Medium"/>
                          <a:sym typeface="Futura Medium"/>
                        </a:rPr>
                        <a:t>APRIL</a:t>
                      </a:r>
                      <a:endParaRPr lang="en-US" sz="1100" dirty="0"/>
                    </a:p>
                  </a:txBody>
                  <a:tcPr marL="11641" marR="11641" marT="11641" marB="11641" anchor="ctr">
                    <a:lnL w="6467" cap="flat" cmpd="sng" algn="ctr">
                      <a:solidFill>
                        <a:srgbClr val="000000"/>
                      </a:solidFill>
                      <a:prstDash val="solid"/>
                      <a:round/>
                      <a:headEnd type="none" w="med" len="med"/>
                      <a:tailEnd type="none" w="med" len="med"/>
                    </a:lnL>
                    <a:lnR w="6467" cap="flat" cmpd="sng" algn="ctr">
                      <a:solidFill>
                        <a:srgbClr val="000000"/>
                      </a:solidFill>
                      <a:prstDash val="solid"/>
                      <a:round/>
                      <a:headEnd type="none" w="med" len="med"/>
                      <a:tailEnd type="none" w="med" len="med"/>
                    </a:lnR>
                    <a:lnT w="6467" cap="flat" cmpd="sng" algn="ctr">
                      <a:solidFill>
                        <a:srgbClr val="000000"/>
                      </a:solidFill>
                      <a:prstDash val="solid"/>
                      <a:round/>
                      <a:headEnd type="none" w="med" len="med"/>
                      <a:tailEnd type="none" w="med" len="med"/>
                    </a:lnT>
                    <a:lnB w="6467" cap="flat" cmpd="sng" algn="ctr">
                      <a:solidFill>
                        <a:srgbClr val="000000"/>
                      </a:solidFill>
                      <a:prstDash val="solid"/>
                      <a:round/>
                      <a:headEnd type="none" w="med" len="med"/>
                      <a:tailEnd type="none" w="med" len="med"/>
                    </a:lnB>
                    <a:solidFill>
                      <a:srgbClr val="CB5DE1"/>
                    </a:solidFill>
                  </a:tcPr>
                </a:tc>
                <a:extLst>
                  <a:ext uri="{0D108BD9-81ED-4DB2-BD59-A6C34878D82A}">
                    <a16:rowId xmlns:a16="http://schemas.microsoft.com/office/drawing/2014/main" val="10000"/>
                  </a:ext>
                </a:extLst>
              </a:tr>
            </a:tbl>
          </a:graphicData>
        </a:graphic>
      </p:graphicFrame>
      <p:graphicFrame>
        <p:nvGraphicFramePr>
          <p:cNvPr id="7" name="Table 7"/>
          <p:cNvGraphicFramePr>
            <a:graphicFrameLocks noGrp="1"/>
          </p:cNvGraphicFramePr>
          <p:nvPr/>
        </p:nvGraphicFramePr>
        <p:xfrm>
          <a:off x="4500619" y="2025621"/>
          <a:ext cx="258550" cy="143067"/>
        </p:xfrm>
        <a:graphic>
          <a:graphicData uri="http://schemas.openxmlformats.org/drawingml/2006/table">
            <a:tbl>
              <a:tblPr/>
              <a:tblGrid>
                <a:gridCol w="222926">
                  <a:extLst>
                    <a:ext uri="{9D8B030D-6E8A-4147-A177-3AD203B41FA5}">
                      <a16:colId xmlns:a16="http://schemas.microsoft.com/office/drawing/2014/main" val="20000"/>
                    </a:ext>
                  </a:extLst>
                </a:gridCol>
                <a:gridCol w="35624">
                  <a:extLst>
                    <a:ext uri="{9D8B030D-6E8A-4147-A177-3AD203B41FA5}">
                      <a16:colId xmlns:a16="http://schemas.microsoft.com/office/drawing/2014/main" val="20001"/>
                    </a:ext>
                  </a:extLst>
                </a:gridCol>
              </a:tblGrid>
              <a:tr h="0">
                <a:tc gridSpan="2">
                  <a:txBody>
                    <a:bodyPr/>
                    <a:lstStyle/>
                    <a:p>
                      <a:pPr algn="r">
                        <a:lnSpc>
                          <a:spcPts val="883"/>
                        </a:lnSpc>
                        <a:defRPr/>
                      </a:pPr>
                      <a:endParaRPr lang="en-US" sz="1100"/>
                    </a:p>
                  </a:txBody>
                  <a:tcPr marL="10224" marR="10224" marT="10224" marB="10224"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hMerge="1">
                  <a:txBody>
                    <a:bodyPr/>
                    <a:lstStyle/>
                    <a:p>
                      <a:pPr algn="r">
                        <a:lnSpc>
                          <a:spcPts val="883"/>
                        </a:lnSpc>
                        <a:defRPr/>
                      </a:pPr>
                      <a:endParaRPr lang="en-US" sz="1100"/>
                    </a:p>
                  </a:txBody>
                  <a:tcPr marL="10224" marR="10224" marT="10224" marB="10224"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6574368" y="2025621"/>
          <a:ext cx="258550" cy="143067"/>
        </p:xfrm>
        <a:graphic>
          <a:graphicData uri="http://schemas.openxmlformats.org/drawingml/2006/table">
            <a:tbl>
              <a:tblPr/>
              <a:tblGrid>
                <a:gridCol w="222926">
                  <a:extLst>
                    <a:ext uri="{9D8B030D-6E8A-4147-A177-3AD203B41FA5}">
                      <a16:colId xmlns:a16="http://schemas.microsoft.com/office/drawing/2014/main" val="20000"/>
                    </a:ext>
                  </a:extLst>
                </a:gridCol>
                <a:gridCol w="35624">
                  <a:extLst>
                    <a:ext uri="{9D8B030D-6E8A-4147-A177-3AD203B41FA5}">
                      <a16:colId xmlns:a16="http://schemas.microsoft.com/office/drawing/2014/main" val="20001"/>
                    </a:ext>
                  </a:extLst>
                </a:gridCol>
              </a:tblGrid>
              <a:tr h="0">
                <a:tc gridSpan="2">
                  <a:txBody>
                    <a:bodyPr/>
                    <a:lstStyle/>
                    <a:p>
                      <a:pPr algn="r">
                        <a:lnSpc>
                          <a:spcPts val="883"/>
                        </a:lnSpc>
                        <a:defRPr/>
                      </a:pPr>
                      <a:endParaRPr lang="en-US" sz="1100"/>
                    </a:p>
                  </a:txBody>
                  <a:tcPr marL="10224" marR="10224" marT="10224" marB="10224"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hMerge="1">
                  <a:txBody>
                    <a:bodyPr/>
                    <a:lstStyle/>
                    <a:p>
                      <a:pPr algn="r">
                        <a:lnSpc>
                          <a:spcPts val="883"/>
                        </a:lnSpc>
                        <a:defRPr/>
                      </a:pPr>
                      <a:endParaRPr lang="en-US" sz="1100"/>
                    </a:p>
                  </a:txBody>
                  <a:tcPr marL="10224" marR="10224" marT="10224" marB="10224"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9673654" y="2025621"/>
          <a:ext cx="258550" cy="143067"/>
        </p:xfrm>
        <a:graphic>
          <a:graphicData uri="http://schemas.openxmlformats.org/drawingml/2006/table">
            <a:tbl>
              <a:tblPr/>
              <a:tblGrid>
                <a:gridCol w="222926">
                  <a:extLst>
                    <a:ext uri="{9D8B030D-6E8A-4147-A177-3AD203B41FA5}">
                      <a16:colId xmlns:a16="http://schemas.microsoft.com/office/drawing/2014/main" val="20000"/>
                    </a:ext>
                  </a:extLst>
                </a:gridCol>
                <a:gridCol w="35624">
                  <a:extLst>
                    <a:ext uri="{9D8B030D-6E8A-4147-A177-3AD203B41FA5}">
                      <a16:colId xmlns:a16="http://schemas.microsoft.com/office/drawing/2014/main" val="20001"/>
                    </a:ext>
                  </a:extLst>
                </a:gridCol>
              </a:tblGrid>
              <a:tr h="0">
                <a:tc gridSpan="2">
                  <a:txBody>
                    <a:bodyPr/>
                    <a:lstStyle/>
                    <a:p>
                      <a:pPr algn="r">
                        <a:lnSpc>
                          <a:spcPts val="883"/>
                        </a:lnSpc>
                        <a:defRPr/>
                      </a:pPr>
                      <a:endParaRPr lang="en-US" sz="1100"/>
                    </a:p>
                  </a:txBody>
                  <a:tcPr marL="10224" marR="10224" marT="10224" marB="10224"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hMerge="1">
                  <a:txBody>
                    <a:bodyPr/>
                    <a:lstStyle/>
                    <a:p>
                      <a:pPr algn="r">
                        <a:lnSpc>
                          <a:spcPts val="883"/>
                        </a:lnSpc>
                        <a:defRPr/>
                      </a:pPr>
                      <a:endParaRPr lang="en-US" sz="1100"/>
                    </a:p>
                  </a:txBody>
                  <a:tcPr marL="10224" marR="10224" marT="10224" marB="10224"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3" name="Table 13"/>
          <p:cNvGraphicFramePr>
            <a:graphicFrameLocks noGrp="1"/>
          </p:cNvGraphicFramePr>
          <p:nvPr>
            <p:extLst>
              <p:ext uri="{D42A27DB-BD31-4B8C-83A1-F6EECF244321}">
                <p14:modId xmlns:p14="http://schemas.microsoft.com/office/powerpoint/2010/main" val="280223282"/>
              </p:ext>
            </p:extLst>
          </p:nvPr>
        </p:nvGraphicFramePr>
        <p:xfrm>
          <a:off x="847881" y="7806473"/>
          <a:ext cx="14011115" cy="958794"/>
        </p:xfrm>
        <a:graphic>
          <a:graphicData uri="http://schemas.openxmlformats.org/drawingml/2006/table">
            <a:tbl>
              <a:tblPr/>
              <a:tblGrid>
                <a:gridCol w="1133319">
                  <a:extLst>
                    <a:ext uri="{9D8B030D-6E8A-4147-A177-3AD203B41FA5}">
                      <a16:colId xmlns:a16="http://schemas.microsoft.com/office/drawing/2014/main" val="20000"/>
                    </a:ext>
                  </a:extLst>
                </a:gridCol>
                <a:gridCol w="1037795">
                  <a:extLst>
                    <a:ext uri="{9D8B030D-6E8A-4147-A177-3AD203B41FA5}">
                      <a16:colId xmlns:a16="http://schemas.microsoft.com/office/drawing/2014/main" val="20001"/>
                    </a:ext>
                  </a:extLst>
                </a:gridCol>
                <a:gridCol w="1172005">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gridCol w="876140">
                  <a:extLst>
                    <a:ext uri="{9D8B030D-6E8A-4147-A177-3AD203B41FA5}">
                      <a16:colId xmlns:a16="http://schemas.microsoft.com/office/drawing/2014/main" val="20008"/>
                    </a:ext>
                  </a:extLst>
                </a:gridCol>
                <a:gridCol w="1076364">
                  <a:extLst>
                    <a:ext uri="{9D8B030D-6E8A-4147-A177-3AD203B41FA5}">
                      <a16:colId xmlns:a16="http://schemas.microsoft.com/office/drawing/2014/main" val="3310909264"/>
                    </a:ext>
                  </a:extLst>
                </a:gridCol>
                <a:gridCol w="1076364">
                  <a:extLst>
                    <a:ext uri="{9D8B030D-6E8A-4147-A177-3AD203B41FA5}">
                      <a16:colId xmlns:a16="http://schemas.microsoft.com/office/drawing/2014/main" val="1960291572"/>
                    </a:ext>
                  </a:extLst>
                </a:gridCol>
                <a:gridCol w="1076364">
                  <a:extLst>
                    <a:ext uri="{9D8B030D-6E8A-4147-A177-3AD203B41FA5}">
                      <a16:colId xmlns:a16="http://schemas.microsoft.com/office/drawing/2014/main" val="3527186345"/>
                    </a:ext>
                  </a:extLst>
                </a:gridCol>
                <a:gridCol w="1076364">
                  <a:extLst>
                    <a:ext uri="{9D8B030D-6E8A-4147-A177-3AD203B41FA5}">
                      <a16:colId xmlns:a16="http://schemas.microsoft.com/office/drawing/2014/main" val="2308579551"/>
                    </a:ext>
                  </a:extLst>
                </a:gridCol>
              </a:tblGrid>
              <a:tr h="319598">
                <a:tc rowSpan="3">
                  <a:txBody>
                    <a:bodyPr/>
                    <a:lstStyle/>
                    <a:p>
                      <a:pPr algn="ctr">
                        <a:lnSpc>
                          <a:spcPts val="2626"/>
                        </a:lnSpc>
                        <a:defRPr/>
                      </a:pPr>
                      <a:r>
                        <a:rPr lang="en-US" sz="1875" b="1" dirty="0">
                          <a:solidFill>
                            <a:srgbClr val="FFFFFF"/>
                          </a:solidFill>
                          <a:latin typeface="Futura Medium"/>
                          <a:ea typeface="Futura Medium"/>
                          <a:cs typeface="Futura Medium"/>
                          <a:sym typeface="Futura Medium"/>
                        </a:rPr>
                        <a:t>LAUNCH</a:t>
                      </a: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19598">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LAUNCH</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1B44A"/>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19598">
                <a:tc vMerge="1">
                  <a:txBody>
                    <a:bodyPr/>
                    <a:lstStyle/>
                    <a:p>
                      <a:pPr algn="ctr">
                        <a:lnSpc>
                          <a:spcPts val="2626"/>
                        </a:lnSpc>
                        <a:defRPr/>
                      </a:pPr>
                      <a:r>
                        <a:rPr lang="en-US" sz="1875" b="1">
                          <a:solidFill>
                            <a:srgbClr val="FFFFFF"/>
                          </a:solidFill>
                          <a:latin typeface="Futura Medium"/>
                          <a:ea typeface="Futura Medium"/>
                          <a:cs typeface="Futura Medium"/>
                          <a:sym typeface="Futura Medium"/>
                        </a:rPr>
                        <a:t>LAUNCH</a:t>
                      </a: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1B44A"/>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EFEFEF"/>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tc>
                  <a:txBody>
                    <a:bodyPr/>
                    <a:lstStyle/>
                    <a:p>
                      <a:pPr algn="ctr">
                        <a:lnSpc>
                          <a:spcPts val="1005"/>
                        </a:lnSpc>
                        <a:defRPr/>
                      </a:pPr>
                      <a:endParaRPr lang="en-US" sz="1100" dirty="0"/>
                    </a:p>
                  </a:txBody>
                  <a:tcPr marL="62217" marR="62217" marT="62217" marB="62217" anchor="ctr">
                    <a:lnL w="7604" cap="flat" cmpd="sng" algn="ctr">
                      <a:solidFill>
                        <a:srgbClr val="000000"/>
                      </a:solidFill>
                      <a:prstDash val="solid"/>
                      <a:round/>
                      <a:headEnd type="none" w="med" len="med"/>
                      <a:tailEnd type="none" w="med" len="med"/>
                    </a:lnL>
                    <a:lnR w="7604" cap="flat" cmpd="sng" algn="ctr">
                      <a:solidFill>
                        <a:srgbClr val="000000"/>
                      </a:solidFill>
                      <a:prstDash val="solid"/>
                      <a:round/>
                      <a:headEnd type="none" w="med" len="med"/>
                      <a:tailEnd type="none" w="med" len="med"/>
                    </a:lnR>
                    <a:lnT w="7604" cap="flat" cmpd="sng" algn="ctr">
                      <a:solidFill>
                        <a:srgbClr val="000000"/>
                      </a:solidFill>
                      <a:prstDash val="solid"/>
                      <a:round/>
                      <a:headEnd type="none" w="med" len="med"/>
                      <a:tailEnd type="none" w="med" len="med"/>
                    </a:lnT>
                    <a:lnB w="7604"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bl>
          </a:graphicData>
        </a:graphic>
      </p:graphicFrame>
      <p:sp>
        <p:nvSpPr>
          <p:cNvPr id="16" name="TextBox 16"/>
          <p:cNvSpPr txBox="1"/>
          <p:nvPr/>
        </p:nvSpPr>
        <p:spPr>
          <a:xfrm>
            <a:off x="12366156" y="8980798"/>
            <a:ext cx="5111819" cy="416073"/>
          </a:xfrm>
          <a:prstGeom prst="rect">
            <a:avLst/>
          </a:prstGeom>
        </p:spPr>
        <p:txBody>
          <a:bodyPr lIns="0" tIns="0" rIns="0" bIns="0" rtlCol="0" anchor="t">
            <a:spAutoFit/>
          </a:bodyPr>
          <a:lstStyle/>
          <a:p>
            <a:pPr marL="0" lvl="0" indent="0" algn="ctr">
              <a:lnSpc>
                <a:spcPts val="3057"/>
              </a:lnSpc>
              <a:spcBef>
                <a:spcPct val="0"/>
              </a:spcBef>
            </a:pPr>
            <a:r>
              <a:rPr lang="en-US" sz="2215" b="1" i="1">
                <a:solidFill>
                  <a:srgbClr val="000000"/>
                </a:solidFill>
                <a:latin typeface="Futura Bold Italics"/>
                <a:ea typeface="Futura Bold Italics"/>
                <a:cs typeface="Futura Bold Italics"/>
                <a:sym typeface="Futura Bold Italics"/>
              </a:rPr>
              <a:t>Schedule may be subject to change*</a:t>
            </a:r>
          </a:p>
        </p:txBody>
      </p:sp>
      <p:sp>
        <p:nvSpPr>
          <p:cNvPr id="17" name="TextBox 17"/>
          <p:cNvSpPr txBox="1"/>
          <p:nvPr/>
        </p:nvSpPr>
        <p:spPr>
          <a:xfrm>
            <a:off x="847881" y="574989"/>
            <a:ext cx="6421605" cy="1109091"/>
          </a:xfrm>
          <a:prstGeom prst="rect">
            <a:avLst/>
          </a:prstGeom>
        </p:spPr>
        <p:txBody>
          <a:bodyPr lIns="0" tIns="0" rIns="0" bIns="0" rtlCol="0" anchor="t">
            <a:spAutoFit/>
          </a:bodyPr>
          <a:lstStyle/>
          <a:p>
            <a:pPr algn="l">
              <a:lnSpc>
                <a:spcPts val="7871"/>
              </a:lnSpc>
            </a:pPr>
            <a:r>
              <a:rPr lang="en-US" sz="6399">
                <a:solidFill>
                  <a:srgbClr val="4F463D"/>
                </a:solidFill>
                <a:latin typeface="Futura"/>
                <a:ea typeface="Futura"/>
                <a:cs typeface="Futura"/>
                <a:sym typeface="Futura"/>
              </a:rPr>
              <a:t>Course Timeline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73200" y="1828800"/>
            <a:ext cx="4114800" cy="7315200"/>
          </a:xfrm>
          <a:custGeom>
            <a:avLst/>
            <a:gdLst/>
            <a:ahLst/>
            <a:cxnLst/>
            <a:rect l="l" t="t" r="r" b="b"/>
            <a:pathLst>
              <a:path w="4114800" h="7315200">
                <a:moveTo>
                  <a:pt x="0" y="0"/>
                </a:moveTo>
                <a:lnTo>
                  <a:pt x="4114800" y="0"/>
                </a:lnTo>
                <a:lnTo>
                  <a:pt x="4114800" y="7315200"/>
                </a:lnTo>
                <a:lnTo>
                  <a:pt x="0" y="7315200"/>
                </a:lnTo>
                <a:lnTo>
                  <a:pt x="0" y="0"/>
                </a:lnTo>
                <a:close/>
              </a:path>
            </a:pathLst>
          </a:custGeom>
          <a:blipFill>
            <a:blip r:embed="rId3"/>
            <a:stretch>
              <a:fillRect l="-344444" t="-24999" b="-62500"/>
            </a:stretch>
          </a:blipFill>
        </p:spPr>
        <p:txBody>
          <a:bodyPr/>
          <a:lstStyle/>
          <a:p>
            <a:endParaRPr lang="en-US"/>
          </a:p>
        </p:txBody>
      </p:sp>
      <p:sp>
        <p:nvSpPr>
          <p:cNvPr id="3" name="Freeform 3"/>
          <p:cNvSpPr/>
          <p:nvPr/>
        </p:nvSpPr>
        <p:spPr>
          <a:xfrm>
            <a:off x="11734800" y="560072"/>
            <a:ext cx="6265000" cy="1334988"/>
          </a:xfrm>
          <a:custGeom>
            <a:avLst/>
            <a:gdLst/>
            <a:ahLst/>
            <a:cxnLst/>
            <a:rect l="l" t="t" r="r" b="b"/>
            <a:pathLst>
              <a:path w="6265000" h="1334988">
                <a:moveTo>
                  <a:pt x="0" y="0"/>
                </a:moveTo>
                <a:lnTo>
                  <a:pt x="6265000" y="0"/>
                </a:lnTo>
                <a:lnTo>
                  <a:pt x="6265000" y="1334988"/>
                </a:lnTo>
                <a:lnTo>
                  <a:pt x="0" y="1334988"/>
                </a:lnTo>
                <a:lnTo>
                  <a:pt x="0" y="0"/>
                </a:lnTo>
                <a:close/>
              </a:path>
            </a:pathLst>
          </a:custGeom>
          <a:blipFill>
            <a:blip r:embed="rId4"/>
            <a:stretch>
              <a:fillRect l="-208" r="-208"/>
            </a:stretch>
          </a:blipFill>
        </p:spPr>
        <p:txBody>
          <a:bodyPr/>
          <a:lstStyle/>
          <a:p>
            <a:endParaRPr lang="en-US"/>
          </a:p>
        </p:txBody>
      </p:sp>
      <p:grpSp>
        <p:nvGrpSpPr>
          <p:cNvPr id="4" name="Group 4"/>
          <p:cNvGrpSpPr/>
          <p:nvPr/>
        </p:nvGrpSpPr>
        <p:grpSpPr>
          <a:xfrm>
            <a:off x="0" y="0"/>
            <a:ext cx="18288000" cy="9729274"/>
            <a:chOff x="0" y="0"/>
            <a:chExt cx="24384000" cy="12972365"/>
          </a:xfrm>
        </p:grpSpPr>
        <p:sp>
          <p:nvSpPr>
            <p:cNvPr id="5" name="Freeform 5"/>
            <p:cNvSpPr/>
            <p:nvPr/>
          </p:nvSpPr>
          <p:spPr>
            <a:xfrm>
              <a:off x="0" y="0"/>
              <a:ext cx="24384000" cy="12972415"/>
            </a:xfrm>
            <a:custGeom>
              <a:avLst/>
              <a:gdLst/>
              <a:ahLst/>
              <a:cxnLst/>
              <a:rect l="l" t="t" r="r" b="b"/>
              <a:pathLst>
                <a:path w="24384000" h="12972415">
                  <a:moveTo>
                    <a:pt x="0" y="0"/>
                  </a:moveTo>
                  <a:lnTo>
                    <a:pt x="24384000" y="0"/>
                  </a:lnTo>
                  <a:lnTo>
                    <a:pt x="24384000" y="12972415"/>
                  </a:lnTo>
                  <a:lnTo>
                    <a:pt x="0" y="12972415"/>
                  </a:lnTo>
                  <a:close/>
                </a:path>
              </a:pathLst>
            </a:custGeom>
            <a:solidFill>
              <a:srgbClr val="FFFFFF"/>
            </a:solidFill>
          </p:spPr>
          <p:txBody>
            <a:bodyPr/>
            <a:lstStyle/>
            <a:p>
              <a:endParaRPr lang="en-US"/>
            </a:p>
          </p:txBody>
        </p:sp>
      </p:grpSp>
      <p:sp>
        <p:nvSpPr>
          <p:cNvPr id="6" name="TextBox 6"/>
          <p:cNvSpPr txBox="1"/>
          <p:nvPr/>
        </p:nvSpPr>
        <p:spPr>
          <a:xfrm>
            <a:off x="95250" y="6367454"/>
            <a:ext cx="18097500" cy="1543050"/>
          </a:xfrm>
          <a:prstGeom prst="rect">
            <a:avLst/>
          </a:prstGeom>
        </p:spPr>
        <p:txBody>
          <a:bodyPr lIns="0" tIns="0" rIns="0" bIns="0" rtlCol="0" anchor="t">
            <a:spAutoFit/>
          </a:bodyPr>
          <a:lstStyle/>
          <a:p>
            <a:pPr algn="ctr">
              <a:lnSpc>
                <a:spcPts val="5759"/>
              </a:lnSpc>
            </a:pPr>
            <a:r>
              <a:rPr lang="en-US" sz="4800">
                <a:solidFill>
                  <a:srgbClr val="000000"/>
                </a:solidFill>
                <a:latin typeface="Futura"/>
                <a:ea typeface="Futura"/>
                <a:cs typeface="Futura"/>
                <a:sym typeface="Futura"/>
              </a:rPr>
              <a:t>Brought to you by the City of Fort Lauderdale</a:t>
            </a:r>
          </a:p>
          <a:p>
            <a:pPr algn="ctr">
              <a:lnSpc>
                <a:spcPts val="5759"/>
              </a:lnSpc>
            </a:pPr>
            <a:endParaRPr lang="en-US" sz="4800">
              <a:solidFill>
                <a:srgbClr val="000000"/>
              </a:solidFill>
              <a:latin typeface="Futura"/>
              <a:ea typeface="Futura"/>
              <a:cs typeface="Futura"/>
              <a:sym typeface="Futura"/>
            </a:endParaRPr>
          </a:p>
        </p:txBody>
      </p:sp>
      <p:sp>
        <p:nvSpPr>
          <p:cNvPr id="7" name="Freeform 7"/>
          <p:cNvSpPr/>
          <p:nvPr/>
        </p:nvSpPr>
        <p:spPr>
          <a:xfrm>
            <a:off x="12649200" y="541016"/>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5"/>
            <a:stretch>
              <a:fillRect t="-21" b="-21"/>
            </a:stretch>
          </a:blipFill>
        </p:spPr>
        <p:txBody>
          <a:bodyPr/>
          <a:lstStyle/>
          <a:p>
            <a:endParaRPr lang="en-US"/>
          </a:p>
        </p:txBody>
      </p:sp>
      <p:sp>
        <p:nvSpPr>
          <p:cNvPr id="8" name="TextBox 8"/>
          <p:cNvSpPr txBox="1"/>
          <p:nvPr/>
        </p:nvSpPr>
        <p:spPr>
          <a:xfrm>
            <a:off x="3834576" y="7277720"/>
            <a:ext cx="11317834" cy="619125"/>
          </a:xfrm>
          <a:prstGeom prst="rect">
            <a:avLst/>
          </a:prstGeom>
        </p:spPr>
        <p:txBody>
          <a:bodyPr lIns="0" tIns="0" rIns="0" bIns="0" rtlCol="0" anchor="t">
            <a:spAutoFit/>
          </a:bodyPr>
          <a:lstStyle/>
          <a:p>
            <a:pPr algn="l">
              <a:lnSpc>
                <a:spcPts val="4320"/>
              </a:lnSpc>
            </a:pPr>
            <a:r>
              <a:rPr lang="en-US" sz="3600">
                <a:solidFill>
                  <a:srgbClr val="000000"/>
                </a:solidFill>
                <a:latin typeface="Futura"/>
                <a:ea typeface="Futura"/>
                <a:cs typeface="Futura"/>
                <a:sym typeface="Futura"/>
              </a:rPr>
              <a:t>Applications Due Friday, December 6 at 11:59pm EST</a:t>
            </a:r>
          </a:p>
        </p:txBody>
      </p:sp>
      <p:sp>
        <p:nvSpPr>
          <p:cNvPr id="9" name="Freeform 9" descr="A yellow and white text with arrows pointing up  Description automatically generated"/>
          <p:cNvSpPr/>
          <p:nvPr/>
        </p:nvSpPr>
        <p:spPr>
          <a:xfrm>
            <a:off x="1018564" y="2349216"/>
            <a:ext cx="16250870" cy="3385598"/>
          </a:xfrm>
          <a:custGeom>
            <a:avLst/>
            <a:gdLst/>
            <a:ahLst/>
            <a:cxnLst/>
            <a:rect l="l" t="t" r="r" b="b"/>
            <a:pathLst>
              <a:path w="16250870" h="3385598">
                <a:moveTo>
                  <a:pt x="0" y="0"/>
                </a:moveTo>
                <a:lnTo>
                  <a:pt x="16250870" y="0"/>
                </a:lnTo>
                <a:lnTo>
                  <a:pt x="16250870" y="3385598"/>
                </a:lnTo>
                <a:lnTo>
                  <a:pt x="0" y="3385598"/>
                </a:lnTo>
                <a:lnTo>
                  <a:pt x="0" y="0"/>
                </a:lnTo>
                <a:close/>
              </a:path>
            </a:pathLst>
          </a:custGeom>
          <a:blipFill>
            <a:blip r:embed="rId6"/>
            <a:stretch>
              <a:fillRect/>
            </a:stretch>
          </a:blipFill>
        </p:spPr>
        <p:txBody>
          <a:bodyPr/>
          <a:lstStyle/>
          <a:p>
            <a:endParaRPr lang="en-US"/>
          </a:p>
        </p:txBody>
      </p:sp>
      <p:sp>
        <p:nvSpPr>
          <p:cNvPr id="10" name="Freeform 10" descr="A logo of a ship  Description automatically generated"/>
          <p:cNvSpPr/>
          <p:nvPr/>
        </p:nvSpPr>
        <p:spPr>
          <a:xfrm>
            <a:off x="457200" y="300988"/>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2" name="Freeform 2"/>
          <p:cNvSpPr/>
          <p:nvPr/>
        </p:nvSpPr>
        <p:spPr>
          <a:xfrm>
            <a:off x="14173200" y="1828800"/>
            <a:ext cx="4114800" cy="7315200"/>
          </a:xfrm>
          <a:custGeom>
            <a:avLst/>
            <a:gdLst/>
            <a:ahLst/>
            <a:cxnLst/>
            <a:rect l="l" t="t" r="r" b="b"/>
            <a:pathLst>
              <a:path w="4114800" h="7315200">
                <a:moveTo>
                  <a:pt x="0" y="0"/>
                </a:moveTo>
                <a:lnTo>
                  <a:pt x="4114800" y="0"/>
                </a:lnTo>
                <a:lnTo>
                  <a:pt x="4114800" y="7315200"/>
                </a:lnTo>
                <a:lnTo>
                  <a:pt x="0" y="7315200"/>
                </a:lnTo>
                <a:lnTo>
                  <a:pt x="0" y="0"/>
                </a:lnTo>
                <a:close/>
              </a:path>
            </a:pathLst>
          </a:custGeom>
          <a:blipFill>
            <a:blip r:embed="rId3"/>
            <a:stretch>
              <a:fillRect l="-344444" t="-24999" b="-62500"/>
            </a:stretch>
          </a:blipFill>
        </p:spPr>
        <p:txBody>
          <a:bodyPr/>
          <a:lstStyle/>
          <a:p>
            <a:endParaRPr lang="en-US"/>
          </a:p>
        </p:txBody>
      </p:sp>
      <p:sp>
        <p:nvSpPr>
          <p:cNvPr id="3" name="Freeform 3"/>
          <p:cNvSpPr/>
          <p:nvPr/>
        </p:nvSpPr>
        <p:spPr>
          <a:xfrm>
            <a:off x="11734800" y="560072"/>
            <a:ext cx="6265000" cy="1334988"/>
          </a:xfrm>
          <a:custGeom>
            <a:avLst/>
            <a:gdLst/>
            <a:ahLst/>
            <a:cxnLst/>
            <a:rect l="l" t="t" r="r" b="b"/>
            <a:pathLst>
              <a:path w="6265000" h="1334988">
                <a:moveTo>
                  <a:pt x="0" y="0"/>
                </a:moveTo>
                <a:lnTo>
                  <a:pt x="6265000" y="0"/>
                </a:lnTo>
                <a:lnTo>
                  <a:pt x="6265000" y="1334988"/>
                </a:lnTo>
                <a:lnTo>
                  <a:pt x="0" y="1334988"/>
                </a:lnTo>
                <a:lnTo>
                  <a:pt x="0" y="0"/>
                </a:lnTo>
                <a:close/>
              </a:path>
            </a:pathLst>
          </a:custGeom>
          <a:blipFill>
            <a:blip r:embed="rId4"/>
            <a:stretch>
              <a:fillRect l="-208" r="-208"/>
            </a:stretch>
          </a:blipFill>
        </p:spPr>
        <p:txBody>
          <a:bodyPr/>
          <a:lstStyle/>
          <a:p>
            <a:endParaRPr lang="en-US"/>
          </a:p>
        </p:txBody>
      </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50"/>
            </a:xfrm>
            <a:custGeom>
              <a:avLst/>
              <a:gdLst/>
              <a:ahLst/>
              <a:cxnLst/>
              <a:rect l="l" t="t" r="r" b="b"/>
              <a:pathLst>
                <a:path w="24384000" h="13716050">
                  <a:moveTo>
                    <a:pt x="0" y="0"/>
                  </a:moveTo>
                  <a:lnTo>
                    <a:pt x="24384000" y="0"/>
                  </a:lnTo>
                  <a:lnTo>
                    <a:pt x="24384000" y="13716050"/>
                  </a:lnTo>
                  <a:lnTo>
                    <a:pt x="0" y="13716050"/>
                  </a:lnTo>
                  <a:close/>
                </a:path>
              </a:pathLst>
            </a:custGeom>
            <a:solidFill>
              <a:srgbClr val="FFFFFF"/>
            </a:solidFill>
          </p:spPr>
          <p:txBody>
            <a:bodyPr/>
            <a:lstStyle/>
            <a:p>
              <a:endParaRPr lang="en-US"/>
            </a:p>
          </p:txBody>
        </p:sp>
      </p:grpSp>
      <p:sp>
        <p:nvSpPr>
          <p:cNvPr id="6" name="Freeform 6"/>
          <p:cNvSpPr/>
          <p:nvPr/>
        </p:nvSpPr>
        <p:spPr>
          <a:xfrm>
            <a:off x="12649200" y="541016"/>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5"/>
            <a:stretch>
              <a:fillRect t="-21" b="-21"/>
            </a:stretch>
          </a:blipFill>
        </p:spPr>
        <p:txBody>
          <a:bodyPr/>
          <a:lstStyle/>
          <a:p>
            <a:endParaRPr lang="en-US"/>
          </a:p>
        </p:txBody>
      </p:sp>
      <p:sp>
        <p:nvSpPr>
          <p:cNvPr id="7" name="Freeform 7" descr="A logo of a ship  Description automatically generated"/>
          <p:cNvSpPr/>
          <p:nvPr/>
        </p:nvSpPr>
        <p:spPr>
          <a:xfrm>
            <a:off x="457200" y="300988"/>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6"/>
            <a:stretch>
              <a:fillRect/>
            </a:stretch>
          </a:blipFill>
        </p:spPr>
        <p:txBody>
          <a:bodyPr/>
          <a:lstStyle/>
          <a:p>
            <a:endParaRPr lang="en-US"/>
          </a:p>
        </p:txBody>
      </p:sp>
      <p:sp>
        <p:nvSpPr>
          <p:cNvPr id="8" name="Freeform 8"/>
          <p:cNvSpPr/>
          <p:nvPr/>
        </p:nvSpPr>
        <p:spPr>
          <a:xfrm>
            <a:off x="4730201" y="2251087"/>
            <a:ext cx="3308313" cy="3308313"/>
          </a:xfrm>
          <a:custGeom>
            <a:avLst/>
            <a:gdLst/>
            <a:ahLst/>
            <a:cxnLst/>
            <a:rect l="l" t="t" r="r" b="b"/>
            <a:pathLst>
              <a:path w="3308313" h="3308313">
                <a:moveTo>
                  <a:pt x="0" y="0"/>
                </a:moveTo>
                <a:lnTo>
                  <a:pt x="3308313" y="0"/>
                </a:lnTo>
                <a:lnTo>
                  <a:pt x="3308313" y="3308314"/>
                </a:lnTo>
                <a:lnTo>
                  <a:pt x="0" y="3308314"/>
                </a:lnTo>
                <a:lnTo>
                  <a:pt x="0" y="0"/>
                </a:lnTo>
                <a:close/>
              </a:path>
            </a:pathLst>
          </a:custGeom>
          <a:blipFill>
            <a:blip r:embed="rId7"/>
            <a:stretch>
              <a:fillRect l="-16747" r="-16747"/>
            </a:stretch>
          </a:blipFill>
        </p:spPr>
        <p:txBody>
          <a:bodyPr/>
          <a:lstStyle/>
          <a:p>
            <a:endParaRPr lang="en-US"/>
          </a:p>
        </p:txBody>
      </p:sp>
      <p:sp>
        <p:nvSpPr>
          <p:cNvPr id="9" name="TextBox 9"/>
          <p:cNvSpPr txBox="1"/>
          <p:nvPr/>
        </p:nvSpPr>
        <p:spPr>
          <a:xfrm>
            <a:off x="8492427" y="1771235"/>
            <a:ext cx="8766873" cy="2952750"/>
          </a:xfrm>
          <a:prstGeom prst="rect">
            <a:avLst/>
          </a:prstGeom>
        </p:spPr>
        <p:txBody>
          <a:bodyPr lIns="0" tIns="0" rIns="0" bIns="0" rtlCol="0" anchor="t">
            <a:spAutoFit/>
          </a:bodyPr>
          <a:lstStyle/>
          <a:p>
            <a:pPr algn="ctr">
              <a:lnSpc>
                <a:spcPts val="7494"/>
              </a:lnSpc>
            </a:pPr>
            <a:r>
              <a:rPr lang="en-US" sz="6245">
                <a:solidFill>
                  <a:srgbClr val="F47B20"/>
                </a:solidFill>
                <a:latin typeface="Futura"/>
                <a:ea typeface="Futura"/>
                <a:cs typeface="Futura"/>
                <a:sym typeface="Futura"/>
              </a:rPr>
              <a:t>Applications Close Friday, </a:t>
            </a:r>
          </a:p>
          <a:p>
            <a:pPr algn="ctr">
              <a:lnSpc>
                <a:spcPts val="7494"/>
              </a:lnSpc>
            </a:pPr>
            <a:r>
              <a:rPr lang="en-US" sz="6245">
                <a:solidFill>
                  <a:srgbClr val="F47B20"/>
                </a:solidFill>
                <a:latin typeface="Futura"/>
                <a:ea typeface="Futura"/>
                <a:cs typeface="Futura"/>
                <a:sym typeface="Futura"/>
              </a:rPr>
              <a:t>December 6 @ 11:59pm</a:t>
            </a:r>
          </a:p>
        </p:txBody>
      </p:sp>
      <p:sp>
        <p:nvSpPr>
          <p:cNvPr id="10" name="Freeform 10"/>
          <p:cNvSpPr/>
          <p:nvPr/>
        </p:nvSpPr>
        <p:spPr>
          <a:xfrm>
            <a:off x="1028700" y="5835687"/>
            <a:ext cx="3308313" cy="3308313"/>
          </a:xfrm>
          <a:custGeom>
            <a:avLst/>
            <a:gdLst/>
            <a:ahLst/>
            <a:cxnLst/>
            <a:rect l="l" t="t" r="r" b="b"/>
            <a:pathLst>
              <a:path w="3308313" h="3308313">
                <a:moveTo>
                  <a:pt x="0" y="0"/>
                </a:moveTo>
                <a:lnTo>
                  <a:pt x="3308313" y="0"/>
                </a:lnTo>
                <a:lnTo>
                  <a:pt x="3308313" y="3308313"/>
                </a:lnTo>
                <a:lnTo>
                  <a:pt x="0" y="3308313"/>
                </a:lnTo>
                <a:lnTo>
                  <a:pt x="0" y="0"/>
                </a:lnTo>
                <a:close/>
              </a:path>
            </a:pathLst>
          </a:custGeom>
          <a:blipFill>
            <a:blip r:embed="rId8"/>
            <a:stretch>
              <a:fillRect t="-16747" b="-16747"/>
            </a:stretch>
          </a:blipFill>
        </p:spPr>
        <p:txBody>
          <a:bodyPr/>
          <a:lstStyle/>
          <a:p>
            <a:endParaRPr lang="en-US"/>
          </a:p>
        </p:txBody>
      </p:sp>
      <p:sp>
        <p:nvSpPr>
          <p:cNvPr id="11" name="Freeform 11"/>
          <p:cNvSpPr/>
          <p:nvPr/>
        </p:nvSpPr>
        <p:spPr>
          <a:xfrm>
            <a:off x="4730201" y="5835687"/>
            <a:ext cx="3308313" cy="3308313"/>
          </a:xfrm>
          <a:custGeom>
            <a:avLst/>
            <a:gdLst/>
            <a:ahLst/>
            <a:cxnLst/>
            <a:rect l="l" t="t" r="r" b="b"/>
            <a:pathLst>
              <a:path w="3308313" h="3308313">
                <a:moveTo>
                  <a:pt x="0" y="0"/>
                </a:moveTo>
                <a:lnTo>
                  <a:pt x="3308313" y="0"/>
                </a:lnTo>
                <a:lnTo>
                  <a:pt x="3308313" y="3308313"/>
                </a:lnTo>
                <a:lnTo>
                  <a:pt x="0" y="3308313"/>
                </a:lnTo>
                <a:lnTo>
                  <a:pt x="0" y="0"/>
                </a:lnTo>
                <a:close/>
              </a:path>
            </a:pathLst>
          </a:custGeom>
          <a:blipFill>
            <a:blip r:embed="rId9"/>
            <a:stretch>
              <a:fillRect l="-16747" r="-16747"/>
            </a:stretch>
          </a:blipFill>
        </p:spPr>
        <p:txBody>
          <a:bodyPr/>
          <a:lstStyle/>
          <a:p>
            <a:endParaRPr lang="en-US"/>
          </a:p>
        </p:txBody>
      </p:sp>
      <p:sp>
        <p:nvSpPr>
          <p:cNvPr id="12" name="Freeform 12"/>
          <p:cNvSpPr/>
          <p:nvPr/>
        </p:nvSpPr>
        <p:spPr>
          <a:xfrm>
            <a:off x="1028700" y="2251087"/>
            <a:ext cx="3308313" cy="3308313"/>
          </a:xfrm>
          <a:custGeom>
            <a:avLst/>
            <a:gdLst/>
            <a:ahLst/>
            <a:cxnLst/>
            <a:rect l="l" t="t" r="r" b="b"/>
            <a:pathLst>
              <a:path w="3308313" h="3308313">
                <a:moveTo>
                  <a:pt x="0" y="0"/>
                </a:moveTo>
                <a:lnTo>
                  <a:pt x="3308313" y="0"/>
                </a:lnTo>
                <a:lnTo>
                  <a:pt x="3308313" y="3308314"/>
                </a:lnTo>
                <a:lnTo>
                  <a:pt x="0" y="3308314"/>
                </a:lnTo>
                <a:lnTo>
                  <a:pt x="0" y="0"/>
                </a:lnTo>
                <a:close/>
              </a:path>
            </a:pathLst>
          </a:custGeom>
          <a:blipFill>
            <a:blip r:embed="rId10"/>
            <a:stretch>
              <a:fillRect t="-16747" b="-16747"/>
            </a:stretch>
          </a:blipFill>
        </p:spPr>
        <p:txBody>
          <a:bodyPr/>
          <a:lstStyle/>
          <a:p>
            <a:endParaRPr lang="en-US"/>
          </a:p>
        </p:txBody>
      </p:sp>
      <p:sp>
        <p:nvSpPr>
          <p:cNvPr id="13" name="TextBox 13"/>
          <p:cNvSpPr txBox="1"/>
          <p:nvPr/>
        </p:nvSpPr>
        <p:spPr>
          <a:xfrm>
            <a:off x="9418865" y="7172325"/>
            <a:ext cx="7840435" cy="2411799"/>
          </a:xfrm>
          <a:prstGeom prst="rect">
            <a:avLst/>
          </a:prstGeom>
        </p:spPr>
        <p:txBody>
          <a:bodyPr lIns="0" tIns="0" rIns="0" bIns="0" rtlCol="0" anchor="t">
            <a:spAutoFit/>
          </a:bodyPr>
          <a:lstStyle/>
          <a:p>
            <a:pPr algn="ctr">
              <a:lnSpc>
                <a:spcPts val="3736"/>
              </a:lnSpc>
            </a:pPr>
            <a:r>
              <a:rPr lang="en-US" sz="3113" b="1">
                <a:solidFill>
                  <a:srgbClr val="000000"/>
                </a:solidFill>
                <a:latin typeface="Futura Bold"/>
                <a:ea typeface="Futura Bold"/>
                <a:cs typeface="Futura Bold"/>
                <a:sym typeface="Futura Bold"/>
              </a:rPr>
              <a:t>Contact Information:</a:t>
            </a:r>
          </a:p>
          <a:p>
            <a:pPr algn="ctr">
              <a:lnSpc>
                <a:spcPts val="3736"/>
              </a:lnSpc>
            </a:pPr>
            <a:r>
              <a:rPr lang="en-US" sz="3113">
                <a:solidFill>
                  <a:srgbClr val="000000"/>
                </a:solidFill>
                <a:latin typeface="Futura"/>
                <a:ea typeface="Futura"/>
                <a:cs typeface="Futura"/>
                <a:sym typeface="Futura"/>
              </a:rPr>
              <a:t>Program Coordinator</a:t>
            </a:r>
          </a:p>
          <a:p>
            <a:pPr algn="ctr">
              <a:lnSpc>
                <a:spcPts val="3736"/>
              </a:lnSpc>
            </a:pPr>
            <a:r>
              <a:rPr lang="en-US" sz="3113">
                <a:solidFill>
                  <a:srgbClr val="000000"/>
                </a:solidFill>
                <a:latin typeface="Futura"/>
                <a:ea typeface="Futura"/>
                <a:cs typeface="Futura"/>
                <a:sym typeface="Futura"/>
              </a:rPr>
              <a:t>Melissa Mata</a:t>
            </a:r>
          </a:p>
          <a:p>
            <a:pPr algn="ctr">
              <a:lnSpc>
                <a:spcPts val="3736"/>
              </a:lnSpc>
            </a:pPr>
            <a:r>
              <a:rPr lang="en-US" sz="3113">
                <a:solidFill>
                  <a:srgbClr val="000000"/>
                </a:solidFill>
                <a:latin typeface="Futura"/>
                <a:ea typeface="Futura"/>
                <a:cs typeface="Futura"/>
                <a:sym typeface="Futura"/>
              </a:rPr>
              <a:t>MMata@fortlauderdale.gov</a:t>
            </a:r>
          </a:p>
          <a:p>
            <a:pPr algn="ctr">
              <a:lnSpc>
                <a:spcPts val="3736"/>
              </a:lnSpc>
            </a:pPr>
            <a:r>
              <a:rPr lang="en-US" sz="3113">
                <a:solidFill>
                  <a:srgbClr val="000000"/>
                </a:solidFill>
                <a:latin typeface="Futura"/>
                <a:ea typeface="Futura"/>
                <a:cs typeface="Futura"/>
                <a:sym typeface="Futura"/>
              </a:rPr>
              <a:t>(954) 828-6182</a:t>
            </a:r>
          </a:p>
        </p:txBody>
      </p:sp>
      <p:sp>
        <p:nvSpPr>
          <p:cNvPr id="14" name="TextBox 14"/>
          <p:cNvSpPr txBox="1"/>
          <p:nvPr/>
        </p:nvSpPr>
        <p:spPr>
          <a:xfrm>
            <a:off x="8752828" y="5029200"/>
            <a:ext cx="8766873" cy="1790700"/>
          </a:xfrm>
          <a:prstGeom prst="rect">
            <a:avLst/>
          </a:prstGeom>
        </p:spPr>
        <p:txBody>
          <a:bodyPr lIns="0" tIns="0" rIns="0" bIns="0" rtlCol="0" anchor="t">
            <a:spAutoFit/>
          </a:bodyPr>
          <a:lstStyle/>
          <a:p>
            <a:pPr algn="ctr">
              <a:lnSpc>
                <a:spcPts val="6654"/>
              </a:lnSpc>
            </a:pPr>
            <a:r>
              <a:rPr lang="en-US" sz="5545">
                <a:solidFill>
                  <a:srgbClr val="595959"/>
                </a:solidFill>
                <a:latin typeface="Futura"/>
                <a:ea typeface="Futura"/>
                <a:cs typeface="Futura"/>
                <a:sym typeface="Futura"/>
              </a:rPr>
              <a:t>Apply now:</a:t>
            </a:r>
            <a:r>
              <a:rPr lang="en-US" sz="5545">
                <a:solidFill>
                  <a:srgbClr val="F47B20"/>
                </a:solidFill>
                <a:latin typeface="Futura"/>
                <a:ea typeface="Futura"/>
                <a:cs typeface="Futura"/>
                <a:sym typeface="Futura"/>
              </a:rPr>
              <a:t> ftlcity.info/startupftl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34800" y="560072"/>
            <a:ext cx="6265000" cy="1334988"/>
          </a:xfrm>
          <a:custGeom>
            <a:avLst/>
            <a:gdLst/>
            <a:ahLst/>
            <a:cxnLst/>
            <a:rect l="l" t="t" r="r" b="b"/>
            <a:pathLst>
              <a:path w="6265000" h="1334988">
                <a:moveTo>
                  <a:pt x="0" y="0"/>
                </a:moveTo>
                <a:lnTo>
                  <a:pt x="6265000" y="0"/>
                </a:lnTo>
                <a:lnTo>
                  <a:pt x="6265000" y="1334988"/>
                </a:lnTo>
                <a:lnTo>
                  <a:pt x="0" y="1334988"/>
                </a:lnTo>
                <a:lnTo>
                  <a:pt x="0" y="0"/>
                </a:lnTo>
                <a:close/>
              </a:path>
            </a:pathLst>
          </a:custGeom>
          <a:blipFill>
            <a:blip r:embed="rId3"/>
            <a:stretch>
              <a:fillRect l="-208" r="-208"/>
            </a:stretch>
          </a:blipFill>
        </p:spPr>
        <p:txBody>
          <a:bodyPr/>
          <a:lstStyle/>
          <a:p>
            <a:endParaRPr lang="en-US"/>
          </a:p>
        </p:txBody>
      </p:sp>
      <p:sp>
        <p:nvSpPr>
          <p:cNvPr id="3" name="Freeform 3" descr="A logo of a ship  Description automatically generated"/>
          <p:cNvSpPr/>
          <p:nvPr/>
        </p:nvSpPr>
        <p:spPr>
          <a:xfrm>
            <a:off x="457200" y="300988"/>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140121" y="4440648"/>
            <a:ext cx="8766873" cy="2952750"/>
          </a:xfrm>
          <a:prstGeom prst="rect">
            <a:avLst/>
          </a:prstGeom>
        </p:spPr>
        <p:txBody>
          <a:bodyPr lIns="0" tIns="0" rIns="0" bIns="0" rtlCol="0" anchor="t">
            <a:spAutoFit/>
          </a:bodyPr>
          <a:lstStyle/>
          <a:p>
            <a:pPr algn="ctr">
              <a:lnSpc>
                <a:spcPts val="7494"/>
              </a:lnSpc>
            </a:pPr>
            <a:r>
              <a:rPr lang="en-US" sz="6245">
                <a:solidFill>
                  <a:srgbClr val="F47B20"/>
                </a:solidFill>
                <a:latin typeface="Futura"/>
                <a:ea typeface="Futura"/>
                <a:cs typeface="Futura"/>
                <a:sym typeface="Futura"/>
              </a:rPr>
              <a:t>Applications Close </a:t>
            </a:r>
            <a:r>
              <a:rPr lang="en-US" sz="6245">
                <a:solidFill>
                  <a:srgbClr val="424242"/>
                </a:solidFill>
                <a:latin typeface="Futura"/>
                <a:ea typeface="Futura"/>
                <a:cs typeface="Futura"/>
                <a:sym typeface="Futura"/>
              </a:rPr>
              <a:t>Friday, </a:t>
            </a:r>
          </a:p>
          <a:p>
            <a:pPr algn="ctr">
              <a:lnSpc>
                <a:spcPts val="7494"/>
              </a:lnSpc>
            </a:pPr>
            <a:r>
              <a:rPr lang="en-US" sz="6245">
                <a:solidFill>
                  <a:srgbClr val="424242"/>
                </a:solidFill>
                <a:latin typeface="Futura"/>
                <a:ea typeface="Futura"/>
                <a:cs typeface="Futura"/>
                <a:sym typeface="Futura"/>
              </a:rPr>
              <a:t>December 6 @ 11:59pm</a:t>
            </a:r>
          </a:p>
        </p:txBody>
      </p:sp>
      <p:sp>
        <p:nvSpPr>
          <p:cNvPr id="5" name="TextBox 5"/>
          <p:cNvSpPr txBox="1"/>
          <p:nvPr/>
        </p:nvSpPr>
        <p:spPr>
          <a:xfrm>
            <a:off x="8140121" y="2278473"/>
            <a:ext cx="8766873" cy="1790700"/>
          </a:xfrm>
          <a:prstGeom prst="rect">
            <a:avLst/>
          </a:prstGeom>
        </p:spPr>
        <p:txBody>
          <a:bodyPr lIns="0" tIns="0" rIns="0" bIns="0" rtlCol="0" anchor="t">
            <a:spAutoFit/>
          </a:bodyPr>
          <a:lstStyle/>
          <a:p>
            <a:pPr algn="ctr">
              <a:lnSpc>
                <a:spcPts val="6654"/>
              </a:lnSpc>
            </a:pPr>
            <a:r>
              <a:rPr lang="en-US" sz="5545">
                <a:solidFill>
                  <a:srgbClr val="FD872F"/>
                </a:solidFill>
                <a:latin typeface="Futura"/>
                <a:ea typeface="Futura"/>
                <a:cs typeface="Futura"/>
                <a:sym typeface="Futura"/>
              </a:rPr>
              <a:t>Apply now:</a:t>
            </a:r>
            <a:r>
              <a:rPr lang="en-US" sz="5545">
                <a:solidFill>
                  <a:srgbClr val="F47B20"/>
                </a:solidFill>
                <a:latin typeface="Futura"/>
                <a:ea typeface="Futura"/>
                <a:cs typeface="Futura"/>
                <a:sym typeface="Futura"/>
              </a:rPr>
              <a:t> </a:t>
            </a:r>
            <a:r>
              <a:rPr lang="en-US" sz="5545">
                <a:solidFill>
                  <a:srgbClr val="595959"/>
                </a:solidFill>
                <a:latin typeface="Futura"/>
                <a:ea typeface="Futura"/>
                <a:cs typeface="Futura"/>
                <a:sym typeface="Futura"/>
              </a:rPr>
              <a:t>ftlcity.info/startupftl</a:t>
            </a:r>
          </a:p>
        </p:txBody>
      </p:sp>
      <p:grpSp>
        <p:nvGrpSpPr>
          <p:cNvPr id="6" name="Group 6"/>
          <p:cNvGrpSpPr/>
          <p:nvPr/>
        </p:nvGrpSpPr>
        <p:grpSpPr>
          <a:xfrm>
            <a:off x="1440156" y="2392773"/>
            <a:ext cx="5501453" cy="5501453"/>
            <a:chOff x="0" y="0"/>
            <a:chExt cx="7335271" cy="7335271"/>
          </a:xfrm>
        </p:grpSpPr>
        <p:sp>
          <p:nvSpPr>
            <p:cNvPr id="7" name="Freeform 7"/>
            <p:cNvSpPr/>
            <p:nvPr/>
          </p:nvSpPr>
          <p:spPr>
            <a:xfrm>
              <a:off x="0" y="0"/>
              <a:ext cx="7335271" cy="7335271"/>
            </a:xfrm>
            <a:custGeom>
              <a:avLst/>
              <a:gdLst/>
              <a:ahLst/>
              <a:cxnLst/>
              <a:rect l="l" t="t" r="r" b="b"/>
              <a:pathLst>
                <a:path w="7335271" h="7335271">
                  <a:moveTo>
                    <a:pt x="0" y="0"/>
                  </a:moveTo>
                  <a:lnTo>
                    <a:pt x="7335271" y="0"/>
                  </a:lnTo>
                  <a:lnTo>
                    <a:pt x="7335271" y="7335271"/>
                  </a:lnTo>
                  <a:lnTo>
                    <a:pt x="0" y="7335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66474" y="255272"/>
            <a:ext cx="6265000" cy="1334988"/>
          </a:xfrm>
          <a:custGeom>
            <a:avLst/>
            <a:gdLst/>
            <a:ahLst/>
            <a:cxnLst/>
            <a:rect l="l" t="t" r="r" b="b"/>
            <a:pathLst>
              <a:path w="6265000" h="1334988">
                <a:moveTo>
                  <a:pt x="0" y="0"/>
                </a:moveTo>
                <a:lnTo>
                  <a:pt x="6265000" y="0"/>
                </a:lnTo>
                <a:lnTo>
                  <a:pt x="6265000" y="1334988"/>
                </a:lnTo>
                <a:lnTo>
                  <a:pt x="0" y="1334988"/>
                </a:lnTo>
                <a:lnTo>
                  <a:pt x="0" y="0"/>
                </a:lnTo>
                <a:close/>
              </a:path>
            </a:pathLst>
          </a:custGeom>
          <a:blipFill>
            <a:blip r:embed="rId3"/>
            <a:stretch>
              <a:fillRect l="-208" r="-208"/>
            </a:stretch>
          </a:blipFill>
        </p:spPr>
        <p:txBody>
          <a:bodyPr/>
          <a:lstStyle/>
          <a:p>
            <a:endParaRPr lang="en-US"/>
          </a:p>
        </p:txBody>
      </p:sp>
      <p:sp>
        <p:nvSpPr>
          <p:cNvPr id="3" name="AutoShape 3"/>
          <p:cNvSpPr/>
          <p:nvPr/>
        </p:nvSpPr>
        <p:spPr>
          <a:xfrm>
            <a:off x="5909691" y="2271529"/>
            <a:ext cx="7326141" cy="7204845"/>
          </a:xfrm>
          <a:prstGeom prst="rect">
            <a:avLst/>
          </a:prstGeom>
          <a:solidFill>
            <a:srgbClr val="CDCFD1">
              <a:alpha val="18824"/>
            </a:srgbClr>
          </a:solidFill>
        </p:spPr>
        <p:txBody>
          <a:bodyPr/>
          <a:lstStyle/>
          <a:p>
            <a:endParaRPr lang="en-US"/>
          </a:p>
        </p:txBody>
      </p:sp>
      <p:sp>
        <p:nvSpPr>
          <p:cNvPr id="4" name="TextBox 4"/>
          <p:cNvSpPr txBox="1"/>
          <p:nvPr/>
        </p:nvSpPr>
        <p:spPr>
          <a:xfrm>
            <a:off x="1028700" y="2687613"/>
            <a:ext cx="6271094" cy="1543050"/>
          </a:xfrm>
          <a:prstGeom prst="rect">
            <a:avLst/>
          </a:prstGeom>
        </p:spPr>
        <p:txBody>
          <a:bodyPr lIns="0" tIns="0" rIns="0" bIns="0" rtlCol="0" anchor="t">
            <a:spAutoFit/>
          </a:bodyPr>
          <a:lstStyle/>
          <a:p>
            <a:pPr algn="ctr">
              <a:lnSpc>
                <a:spcPts val="5759"/>
              </a:lnSpc>
            </a:pPr>
            <a:r>
              <a:rPr lang="en-US" sz="4800">
                <a:solidFill>
                  <a:srgbClr val="0D0B0B"/>
                </a:solidFill>
                <a:latin typeface="Futura"/>
                <a:ea typeface="Futura"/>
                <a:cs typeface="Futura"/>
                <a:sym typeface="Futura"/>
              </a:rPr>
              <a:t>Agenda</a:t>
            </a:r>
          </a:p>
          <a:p>
            <a:pPr algn="ctr">
              <a:lnSpc>
                <a:spcPts val="5759"/>
              </a:lnSpc>
            </a:pPr>
            <a:endParaRPr lang="en-US" sz="4800">
              <a:solidFill>
                <a:srgbClr val="0D0B0B"/>
              </a:solidFill>
              <a:latin typeface="Futura"/>
              <a:ea typeface="Futura"/>
              <a:cs typeface="Futura"/>
              <a:sym typeface="Futura"/>
            </a:endParaRPr>
          </a:p>
        </p:txBody>
      </p:sp>
      <p:sp>
        <p:nvSpPr>
          <p:cNvPr id="5" name="TextBox 5"/>
          <p:cNvSpPr txBox="1"/>
          <p:nvPr/>
        </p:nvSpPr>
        <p:spPr>
          <a:xfrm>
            <a:off x="6115906" y="2558530"/>
            <a:ext cx="9563802" cy="6591300"/>
          </a:xfrm>
          <a:prstGeom prst="rect">
            <a:avLst/>
          </a:prstGeom>
        </p:spPr>
        <p:txBody>
          <a:bodyPr lIns="0" tIns="0" rIns="0" bIns="0" rtlCol="0" anchor="t">
            <a:spAutoFit/>
          </a:bodyPr>
          <a:lstStyle/>
          <a:p>
            <a:pPr marL="868223" lvl="1" indent="-434111" algn="l">
              <a:lnSpc>
                <a:spcPts val="4320"/>
              </a:lnSpc>
              <a:buAutoNum type="arabicPeriod"/>
            </a:pPr>
            <a:r>
              <a:rPr lang="en-US" sz="3600">
                <a:solidFill>
                  <a:srgbClr val="000000"/>
                </a:solidFill>
                <a:latin typeface="Futura"/>
                <a:ea typeface="Futura"/>
                <a:cs typeface="Futura"/>
                <a:sym typeface="Futura"/>
              </a:rPr>
              <a:t>Meet the Public Affairs Team</a:t>
            </a:r>
          </a:p>
          <a:p>
            <a:pPr marL="868223" lvl="1" indent="-434111" algn="l">
              <a:lnSpc>
                <a:spcPts val="4320"/>
              </a:lnSpc>
              <a:buAutoNum type="arabicPeriod"/>
            </a:pPr>
            <a:r>
              <a:rPr lang="en-US" sz="3600">
                <a:solidFill>
                  <a:srgbClr val="000000"/>
                </a:solidFill>
                <a:latin typeface="Futura"/>
                <a:ea typeface="Futura"/>
                <a:cs typeface="Futura"/>
                <a:sym typeface="Futura"/>
              </a:rPr>
              <a:t>StartUp FTL Program</a:t>
            </a:r>
          </a:p>
          <a:p>
            <a:pPr marL="868223" lvl="1" indent="-434111" algn="l">
              <a:lnSpc>
                <a:spcPts val="4320"/>
              </a:lnSpc>
              <a:buAutoNum type="arabicPeriod"/>
            </a:pPr>
            <a:r>
              <a:rPr lang="en-US" sz="3600">
                <a:solidFill>
                  <a:srgbClr val="000000"/>
                </a:solidFill>
                <a:latin typeface="Futura"/>
                <a:ea typeface="Futura"/>
                <a:cs typeface="Futura"/>
                <a:sym typeface="Futura"/>
              </a:rPr>
              <a:t>Business Functions</a:t>
            </a:r>
          </a:p>
          <a:p>
            <a:pPr marL="868223" lvl="1" indent="-434111" algn="l">
              <a:lnSpc>
                <a:spcPts val="4320"/>
              </a:lnSpc>
              <a:buAutoNum type="arabicPeriod"/>
            </a:pPr>
            <a:r>
              <a:rPr lang="en-US" sz="3600">
                <a:solidFill>
                  <a:srgbClr val="000000"/>
                </a:solidFill>
                <a:latin typeface="Futura"/>
                <a:ea typeface="Futura"/>
                <a:cs typeface="Futura"/>
                <a:sym typeface="Futura"/>
              </a:rPr>
              <a:t>Business Stages</a:t>
            </a:r>
          </a:p>
          <a:p>
            <a:pPr marL="868223" lvl="1" indent="-434111" algn="l">
              <a:lnSpc>
                <a:spcPts val="4320"/>
              </a:lnSpc>
              <a:buAutoNum type="arabicPeriod"/>
            </a:pPr>
            <a:r>
              <a:rPr lang="en-US" sz="3600">
                <a:solidFill>
                  <a:srgbClr val="000000"/>
                </a:solidFill>
                <a:latin typeface="Futura"/>
                <a:ea typeface="Futura"/>
                <a:cs typeface="Futura"/>
                <a:sym typeface="Futura"/>
              </a:rPr>
              <a:t>Program Modules</a:t>
            </a:r>
          </a:p>
          <a:p>
            <a:pPr marL="868223" lvl="1" indent="-434111" algn="l">
              <a:lnSpc>
                <a:spcPts val="4320"/>
              </a:lnSpc>
              <a:buAutoNum type="arabicPeriod"/>
            </a:pPr>
            <a:r>
              <a:rPr lang="en-US" sz="3600">
                <a:solidFill>
                  <a:srgbClr val="000000"/>
                </a:solidFill>
                <a:latin typeface="Futura"/>
                <a:ea typeface="Futura"/>
                <a:cs typeface="Futura"/>
                <a:sym typeface="Futura"/>
              </a:rPr>
              <a:t>Application Process</a:t>
            </a:r>
          </a:p>
          <a:p>
            <a:pPr marL="868223" lvl="1" indent="-434111" algn="l">
              <a:lnSpc>
                <a:spcPts val="4320"/>
              </a:lnSpc>
              <a:buAutoNum type="arabicPeriod"/>
            </a:pPr>
            <a:r>
              <a:rPr lang="en-US" sz="3600">
                <a:solidFill>
                  <a:srgbClr val="000000"/>
                </a:solidFill>
                <a:latin typeface="Futura"/>
                <a:ea typeface="Futura"/>
                <a:cs typeface="Futura"/>
                <a:sym typeface="Futura"/>
              </a:rPr>
              <a:t>Application Questions</a:t>
            </a:r>
          </a:p>
          <a:p>
            <a:pPr marL="868223" lvl="1" indent="-434111" algn="l">
              <a:lnSpc>
                <a:spcPts val="4320"/>
              </a:lnSpc>
              <a:buAutoNum type="arabicPeriod"/>
            </a:pPr>
            <a:r>
              <a:rPr lang="en-US" sz="3600">
                <a:solidFill>
                  <a:srgbClr val="000000"/>
                </a:solidFill>
                <a:latin typeface="Futura"/>
                <a:ea typeface="Futura"/>
                <a:cs typeface="Futura"/>
                <a:sym typeface="Futura"/>
              </a:rPr>
              <a:t>Course Details</a:t>
            </a:r>
          </a:p>
          <a:p>
            <a:pPr marL="868223" lvl="1" indent="-434111" algn="l">
              <a:lnSpc>
                <a:spcPts val="4320"/>
              </a:lnSpc>
              <a:buAutoNum type="arabicPeriod"/>
            </a:pPr>
            <a:r>
              <a:rPr lang="en-US" sz="3600">
                <a:solidFill>
                  <a:srgbClr val="000000"/>
                </a:solidFill>
                <a:latin typeface="Futura"/>
                <a:ea typeface="Futura"/>
                <a:cs typeface="Futura"/>
                <a:sym typeface="Futura"/>
              </a:rPr>
              <a:t>Course Eligibility</a:t>
            </a:r>
          </a:p>
          <a:p>
            <a:pPr marL="868223" lvl="1" indent="-434111" algn="l">
              <a:lnSpc>
                <a:spcPts val="4320"/>
              </a:lnSpc>
              <a:buAutoNum type="arabicPeriod"/>
            </a:pPr>
            <a:r>
              <a:rPr lang="en-US" sz="3600">
                <a:solidFill>
                  <a:srgbClr val="000000"/>
                </a:solidFill>
                <a:latin typeface="Futura"/>
                <a:ea typeface="Futura"/>
                <a:cs typeface="Futura"/>
                <a:sym typeface="Futura"/>
              </a:rPr>
              <a:t>What to expect?</a:t>
            </a:r>
          </a:p>
          <a:p>
            <a:pPr marL="868680" lvl="1" indent="-434340" algn="l">
              <a:lnSpc>
                <a:spcPts val="4320"/>
              </a:lnSpc>
              <a:buAutoNum type="arabicPeriod"/>
            </a:pPr>
            <a:r>
              <a:rPr lang="en-US" sz="3600">
                <a:solidFill>
                  <a:srgbClr val="000000"/>
                </a:solidFill>
                <a:latin typeface="Futura"/>
                <a:ea typeface="Futura"/>
                <a:cs typeface="Futura"/>
                <a:sym typeface="Futura"/>
              </a:rPr>
              <a:t>Course Timeline</a:t>
            </a:r>
          </a:p>
          <a:p>
            <a:pPr marL="868680" lvl="1" indent="-434340" algn="l">
              <a:lnSpc>
                <a:spcPts val="4320"/>
              </a:lnSpc>
              <a:buAutoNum type="arabicPeriod"/>
            </a:pPr>
            <a:r>
              <a:rPr lang="en-US" sz="3600">
                <a:solidFill>
                  <a:srgbClr val="000000"/>
                </a:solidFill>
                <a:latin typeface="Futura"/>
                <a:ea typeface="Futura"/>
                <a:cs typeface="Futura"/>
                <a:sym typeface="Futura"/>
              </a:rPr>
              <a:t>Q&amp;A</a:t>
            </a:r>
          </a:p>
        </p:txBody>
      </p:sp>
      <p:sp>
        <p:nvSpPr>
          <p:cNvPr id="6" name="Freeform 6" descr="A logo of a ship  Description automatically generated"/>
          <p:cNvSpPr/>
          <p:nvPr/>
        </p:nvSpPr>
        <p:spPr>
          <a:xfrm>
            <a:off x="408828" y="255272"/>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4"/>
            <a:stretch>
              <a:fillRect/>
            </a:stretch>
          </a:blipFill>
        </p:spPr>
        <p:txBody>
          <a:bodyPr/>
          <a:lstStyle/>
          <a:p>
            <a:endParaRPr lang="en-US"/>
          </a:p>
        </p:txBody>
      </p:sp>
      <p:sp>
        <p:nvSpPr>
          <p:cNvPr id="7" name="AutoShape 7"/>
          <p:cNvSpPr/>
          <p:nvPr/>
        </p:nvSpPr>
        <p:spPr>
          <a:xfrm flipV="1">
            <a:off x="1028711" y="9818797"/>
            <a:ext cx="16230594" cy="38509"/>
          </a:xfrm>
          <a:prstGeom prst="line">
            <a:avLst/>
          </a:prstGeom>
          <a:ln w="19050" cap="flat">
            <a:solidFill>
              <a:srgbClr val="2B2C30"/>
            </a:solidFill>
            <a:prstDash val="solid"/>
            <a:headEnd type="none" w="sm" len="sm"/>
            <a:tailEnd type="none" w="sm" len="sm"/>
          </a:ln>
        </p:spPr>
        <p:txBody>
          <a:bodyPr/>
          <a:lstStyle/>
          <a:p>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73200" y="1828800"/>
            <a:ext cx="4114800" cy="7315200"/>
          </a:xfrm>
          <a:custGeom>
            <a:avLst/>
            <a:gdLst/>
            <a:ahLst/>
            <a:cxnLst/>
            <a:rect l="l" t="t" r="r" b="b"/>
            <a:pathLst>
              <a:path w="4114800" h="7315200">
                <a:moveTo>
                  <a:pt x="0" y="0"/>
                </a:moveTo>
                <a:lnTo>
                  <a:pt x="4114800" y="0"/>
                </a:lnTo>
                <a:lnTo>
                  <a:pt x="4114800" y="7315200"/>
                </a:lnTo>
                <a:lnTo>
                  <a:pt x="0" y="7315200"/>
                </a:lnTo>
                <a:lnTo>
                  <a:pt x="0" y="0"/>
                </a:lnTo>
                <a:close/>
              </a:path>
            </a:pathLst>
          </a:custGeom>
          <a:blipFill>
            <a:blip r:embed="rId3"/>
            <a:stretch>
              <a:fillRect l="-344444" t="-24999" b="-62500"/>
            </a:stretch>
          </a:blipFill>
        </p:spPr>
        <p:txBody>
          <a:bodyPr/>
          <a:lstStyle/>
          <a:p>
            <a:endParaRPr lang="en-US"/>
          </a:p>
        </p:txBody>
      </p:sp>
      <p:sp>
        <p:nvSpPr>
          <p:cNvPr id="3" name="Freeform 3"/>
          <p:cNvSpPr/>
          <p:nvPr/>
        </p:nvSpPr>
        <p:spPr>
          <a:xfrm>
            <a:off x="11734800" y="560072"/>
            <a:ext cx="6265000" cy="1334988"/>
          </a:xfrm>
          <a:custGeom>
            <a:avLst/>
            <a:gdLst/>
            <a:ahLst/>
            <a:cxnLst/>
            <a:rect l="l" t="t" r="r" b="b"/>
            <a:pathLst>
              <a:path w="6265000" h="1334988">
                <a:moveTo>
                  <a:pt x="0" y="0"/>
                </a:moveTo>
                <a:lnTo>
                  <a:pt x="6265000" y="0"/>
                </a:lnTo>
                <a:lnTo>
                  <a:pt x="6265000" y="1334988"/>
                </a:lnTo>
                <a:lnTo>
                  <a:pt x="0" y="1334988"/>
                </a:lnTo>
                <a:lnTo>
                  <a:pt x="0" y="0"/>
                </a:lnTo>
                <a:close/>
              </a:path>
            </a:pathLst>
          </a:custGeom>
          <a:blipFill>
            <a:blip r:embed="rId4"/>
            <a:stretch>
              <a:fillRect l="-208" r="-208"/>
            </a:stretch>
          </a:blipFill>
        </p:spPr>
        <p:txBody>
          <a:bodyPr/>
          <a:lstStyle/>
          <a:p>
            <a:endParaRPr lang="en-US"/>
          </a:p>
        </p:txBody>
      </p:sp>
      <p:grpSp>
        <p:nvGrpSpPr>
          <p:cNvPr id="4" name="Group 4"/>
          <p:cNvGrpSpPr/>
          <p:nvPr/>
        </p:nvGrpSpPr>
        <p:grpSpPr>
          <a:xfrm>
            <a:off x="0" y="0"/>
            <a:ext cx="18288000" cy="9729274"/>
            <a:chOff x="0" y="0"/>
            <a:chExt cx="24384000" cy="12972365"/>
          </a:xfrm>
        </p:grpSpPr>
        <p:sp>
          <p:nvSpPr>
            <p:cNvPr id="5" name="Freeform 5"/>
            <p:cNvSpPr/>
            <p:nvPr/>
          </p:nvSpPr>
          <p:spPr>
            <a:xfrm>
              <a:off x="0" y="0"/>
              <a:ext cx="24384000" cy="12972415"/>
            </a:xfrm>
            <a:custGeom>
              <a:avLst/>
              <a:gdLst/>
              <a:ahLst/>
              <a:cxnLst/>
              <a:rect l="l" t="t" r="r" b="b"/>
              <a:pathLst>
                <a:path w="24384000" h="12972415">
                  <a:moveTo>
                    <a:pt x="0" y="0"/>
                  </a:moveTo>
                  <a:lnTo>
                    <a:pt x="24384000" y="0"/>
                  </a:lnTo>
                  <a:lnTo>
                    <a:pt x="24384000" y="12972415"/>
                  </a:lnTo>
                  <a:lnTo>
                    <a:pt x="0" y="12972415"/>
                  </a:lnTo>
                  <a:close/>
                </a:path>
              </a:pathLst>
            </a:custGeom>
            <a:solidFill>
              <a:srgbClr val="FFFFFF"/>
            </a:solidFill>
          </p:spPr>
          <p:txBody>
            <a:bodyPr/>
            <a:lstStyle/>
            <a:p>
              <a:endParaRPr lang="en-US"/>
            </a:p>
          </p:txBody>
        </p:sp>
      </p:grpSp>
      <p:sp>
        <p:nvSpPr>
          <p:cNvPr id="6" name="Freeform 6"/>
          <p:cNvSpPr/>
          <p:nvPr/>
        </p:nvSpPr>
        <p:spPr>
          <a:xfrm>
            <a:off x="13026904" y="421604"/>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5"/>
            <a:stretch>
              <a:fillRect t="-21" b="-21"/>
            </a:stretch>
          </a:blipFill>
        </p:spPr>
        <p:txBody>
          <a:bodyPr/>
          <a:lstStyle/>
          <a:p>
            <a:endParaRPr lang="en-US"/>
          </a:p>
        </p:txBody>
      </p:sp>
      <p:sp>
        <p:nvSpPr>
          <p:cNvPr id="7" name="Freeform 7" descr="A logo of a ship  Description automatically generated"/>
          <p:cNvSpPr/>
          <p:nvPr/>
        </p:nvSpPr>
        <p:spPr>
          <a:xfrm>
            <a:off x="457200" y="181576"/>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4198159" y="7184672"/>
            <a:ext cx="6515100" cy="552450"/>
          </a:xfrm>
          <a:prstGeom prst="rect">
            <a:avLst/>
          </a:prstGeom>
        </p:spPr>
        <p:txBody>
          <a:bodyPr lIns="0" tIns="0" rIns="0" bIns="0" rtlCol="0" anchor="t">
            <a:spAutoFit/>
          </a:bodyPr>
          <a:lstStyle/>
          <a:p>
            <a:pPr algn="l">
              <a:lnSpc>
                <a:spcPts val="3840"/>
              </a:lnSpc>
            </a:pPr>
            <a:r>
              <a:rPr lang="en-US" sz="3200">
                <a:solidFill>
                  <a:srgbClr val="F47B20"/>
                </a:solidFill>
                <a:latin typeface="Futura"/>
                <a:ea typeface="Futura"/>
                <a:cs typeface="Futura"/>
                <a:sym typeface="Futura"/>
              </a:rPr>
              <a:t>Melissa Mata</a:t>
            </a:r>
          </a:p>
        </p:txBody>
      </p:sp>
      <p:sp>
        <p:nvSpPr>
          <p:cNvPr id="9" name="TextBox 9"/>
          <p:cNvSpPr txBox="1"/>
          <p:nvPr/>
        </p:nvSpPr>
        <p:spPr>
          <a:xfrm>
            <a:off x="4198159" y="5076825"/>
            <a:ext cx="6515100" cy="552450"/>
          </a:xfrm>
          <a:prstGeom prst="rect">
            <a:avLst/>
          </a:prstGeom>
        </p:spPr>
        <p:txBody>
          <a:bodyPr lIns="0" tIns="0" rIns="0" bIns="0" rtlCol="0" anchor="t">
            <a:spAutoFit/>
          </a:bodyPr>
          <a:lstStyle/>
          <a:p>
            <a:pPr algn="l">
              <a:lnSpc>
                <a:spcPts val="3840"/>
              </a:lnSpc>
            </a:pPr>
            <a:r>
              <a:rPr lang="en-US" sz="3200">
                <a:solidFill>
                  <a:srgbClr val="F47B20"/>
                </a:solidFill>
                <a:latin typeface="Futura"/>
                <a:ea typeface="Futura"/>
                <a:cs typeface="Futura"/>
                <a:sym typeface="Futura"/>
              </a:rPr>
              <a:t>Von Howard</a:t>
            </a:r>
          </a:p>
        </p:txBody>
      </p:sp>
      <p:sp>
        <p:nvSpPr>
          <p:cNvPr id="10" name="TextBox 10"/>
          <p:cNvSpPr txBox="1"/>
          <p:nvPr/>
        </p:nvSpPr>
        <p:spPr>
          <a:xfrm>
            <a:off x="95250" y="1633182"/>
            <a:ext cx="18097500" cy="1543050"/>
          </a:xfrm>
          <a:prstGeom prst="rect">
            <a:avLst/>
          </a:prstGeom>
        </p:spPr>
        <p:txBody>
          <a:bodyPr lIns="0" tIns="0" rIns="0" bIns="0" rtlCol="0" anchor="t">
            <a:spAutoFit/>
          </a:bodyPr>
          <a:lstStyle/>
          <a:p>
            <a:pPr algn="ctr">
              <a:lnSpc>
                <a:spcPts val="5759"/>
              </a:lnSpc>
            </a:pPr>
            <a:r>
              <a:rPr lang="en-US" sz="4800">
                <a:solidFill>
                  <a:srgbClr val="424242"/>
                </a:solidFill>
                <a:latin typeface="Futura"/>
                <a:ea typeface="Futura"/>
                <a:cs typeface="Futura"/>
                <a:sym typeface="Futura"/>
              </a:rPr>
              <a:t>City of Fort Lauderdale Public Affairs</a:t>
            </a:r>
          </a:p>
          <a:p>
            <a:pPr algn="ctr">
              <a:lnSpc>
                <a:spcPts val="5759"/>
              </a:lnSpc>
            </a:pPr>
            <a:endParaRPr lang="en-US" sz="4800">
              <a:solidFill>
                <a:srgbClr val="424242"/>
              </a:solidFill>
              <a:latin typeface="Futura"/>
              <a:ea typeface="Futura"/>
              <a:cs typeface="Futura"/>
              <a:sym typeface="Futura"/>
            </a:endParaRPr>
          </a:p>
        </p:txBody>
      </p:sp>
      <p:grpSp>
        <p:nvGrpSpPr>
          <p:cNvPr id="11" name="Group 11"/>
          <p:cNvGrpSpPr/>
          <p:nvPr/>
        </p:nvGrpSpPr>
        <p:grpSpPr>
          <a:xfrm>
            <a:off x="6417845" y="3001562"/>
            <a:ext cx="1620184" cy="1620177"/>
            <a:chOff x="0" y="0"/>
            <a:chExt cx="6350000" cy="6349975"/>
          </a:xfrm>
        </p:grpSpPr>
        <p:sp>
          <p:nvSpPr>
            <p:cNvPr id="12" name="Freeform 12" descr="A person in a blue jacket"/>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9996" t="-413" r="-15530"/>
              </a:stretch>
            </a:blipFill>
          </p:spPr>
          <p:txBody>
            <a:bodyPr/>
            <a:lstStyle/>
            <a:p>
              <a:endParaRPr lang="en-US"/>
            </a:p>
          </p:txBody>
        </p:sp>
      </p:grpSp>
      <p:grpSp>
        <p:nvGrpSpPr>
          <p:cNvPr id="13" name="Group 13"/>
          <p:cNvGrpSpPr/>
          <p:nvPr/>
        </p:nvGrpSpPr>
        <p:grpSpPr>
          <a:xfrm>
            <a:off x="2339613" y="4819186"/>
            <a:ext cx="1620184" cy="1620177"/>
            <a:chOff x="0" y="0"/>
            <a:chExt cx="6350000" cy="6349975"/>
          </a:xfrm>
        </p:grpSpPr>
        <p:sp>
          <p:nvSpPr>
            <p:cNvPr id="14" name="Freeform 14" descr="A person in a suit and tie  Description automatically generated"/>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t="-104" b="-104"/>
              </a:stretch>
            </a:blipFill>
          </p:spPr>
          <p:txBody>
            <a:bodyPr/>
            <a:lstStyle/>
            <a:p>
              <a:endParaRPr lang="en-US"/>
            </a:p>
          </p:txBody>
        </p:sp>
      </p:grpSp>
      <p:grpSp>
        <p:nvGrpSpPr>
          <p:cNvPr id="15" name="Group 15"/>
          <p:cNvGrpSpPr/>
          <p:nvPr/>
        </p:nvGrpSpPr>
        <p:grpSpPr>
          <a:xfrm>
            <a:off x="2423112" y="7010531"/>
            <a:ext cx="1453186" cy="1453181"/>
            <a:chOff x="0" y="0"/>
            <a:chExt cx="6350000" cy="6349975"/>
          </a:xfrm>
        </p:grpSpPr>
        <p:sp>
          <p:nvSpPr>
            <p:cNvPr id="16" name="Freeform 16" descr="A person with long hair smiling  Description automatically generated"/>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t="-12503" b="-12534"/>
              </a:stretch>
            </a:blipFill>
          </p:spPr>
          <p:txBody>
            <a:bodyPr/>
            <a:lstStyle/>
            <a:p>
              <a:endParaRPr lang="en-US"/>
            </a:p>
          </p:txBody>
        </p:sp>
      </p:grpSp>
      <p:grpSp>
        <p:nvGrpSpPr>
          <p:cNvPr id="17" name="Group 17"/>
          <p:cNvGrpSpPr/>
          <p:nvPr/>
        </p:nvGrpSpPr>
        <p:grpSpPr>
          <a:xfrm>
            <a:off x="10281614" y="4807114"/>
            <a:ext cx="1453186" cy="1453181"/>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t="-18241" b="-32032"/>
              </a:stretch>
            </a:blipFill>
          </p:spPr>
          <p:txBody>
            <a:bodyPr/>
            <a:lstStyle/>
            <a:p>
              <a:endParaRPr lang="en-US"/>
            </a:p>
          </p:txBody>
        </p:sp>
      </p:grpSp>
      <p:grpSp>
        <p:nvGrpSpPr>
          <p:cNvPr id="19" name="Group 19"/>
          <p:cNvGrpSpPr/>
          <p:nvPr/>
        </p:nvGrpSpPr>
        <p:grpSpPr>
          <a:xfrm>
            <a:off x="10281614" y="7010531"/>
            <a:ext cx="1453186" cy="1453181"/>
            <a:chOff x="0" y="0"/>
            <a:chExt cx="6350000" cy="6349975"/>
          </a:xfrm>
        </p:grpSpPr>
        <p:sp>
          <p:nvSpPr>
            <p:cNvPr id="20" name="Freeform 20" descr="A person smiling at camera  Description automatically generated"/>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4941" t="-14906" b="-16576"/>
              </a:stretch>
            </a:blipFill>
          </p:spPr>
          <p:txBody>
            <a:bodyPr/>
            <a:lstStyle/>
            <a:p>
              <a:endParaRPr lang="en-US"/>
            </a:p>
          </p:txBody>
        </p:sp>
      </p:grpSp>
      <p:grpSp>
        <p:nvGrpSpPr>
          <p:cNvPr id="21" name="Group 21"/>
          <p:cNvGrpSpPr/>
          <p:nvPr/>
        </p:nvGrpSpPr>
        <p:grpSpPr>
          <a:xfrm>
            <a:off x="2339613" y="6927033"/>
            <a:ext cx="1620184" cy="1620177"/>
            <a:chOff x="0" y="0"/>
            <a:chExt cx="6350000" cy="6349975"/>
          </a:xfrm>
        </p:grpSpPr>
        <p:sp>
          <p:nvSpPr>
            <p:cNvPr id="22" name="Freeform 2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t="-12642" b="-12642"/>
              </a:stretch>
            </a:blipFill>
          </p:spPr>
          <p:txBody>
            <a:bodyPr/>
            <a:lstStyle/>
            <a:p>
              <a:endParaRPr lang="en-US"/>
            </a:p>
          </p:txBody>
        </p:sp>
      </p:grpSp>
      <p:sp>
        <p:nvSpPr>
          <p:cNvPr id="23" name="TextBox 23"/>
          <p:cNvSpPr txBox="1"/>
          <p:nvPr/>
        </p:nvSpPr>
        <p:spPr>
          <a:xfrm>
            <a:off x="8352200" y="3211576"/>
            <a:ext cx="6515100" cy="552450"/>
          </a:xfrm>
          <a:prstGeom prst="rect">
            <a:avLst/>
          </a:prstGeom>
        </p:spPr>
        <p:txBody>
          <a:bodyPr lIns="0" tIns="0" rIns="0" bIns="0" rtlCol="0" anchor="t">
            <a:spAutoFit/>
          </a:bodyPr>
          <a:lstStyle/>
          <a:p>
            <a:pPr algn="l">
              <a:lnSpc>
                <a:spcPts val="3840"/>
              </a:lnSpc>
            </a:pPr>
            <a:r>
              <a:rPr lang="en-US" sz="3200">
                <a:solidFill>
                  <a:srgbClr val="F47B20"/>
                </a:solidFill>
                <a:latin typeface="Futura"/>
                <a:ea typeface="Futura"/>
                <a:cs typeface="Futura"/>
                <a:sym typeface="Futura"/>
              </a:rPr>
              <a:t>Daphnee Sainvil</a:t>
            </a:r>
          </a:p>
        </p:txBody>
      </p:sp>
      <p:sp>
        <p:nvSpPr>
          <p:cNvPr id="24" name="TextBox 24"/>
          <p:cNvSpPr txBox="1"/>
          <p:nvPr/>
        </p:nvSpPr>
        <p:spPr>
          <a:xfrm>
            <a:off x="8387728" y="3621151"/>
            <a:ext cx="5240958" cy="550545"/>
          </a:xfrm>
          <a:prstGeom prst="rect">
            <a:avLst/>
          </a:prstGeom>
        </p:spPr>
        <p:txBody>
          <a:bodyPr lIns="0" tIns="0" rIns="0" bIns="0" rtlCol="0" anchor="t">
            <a:spAutoFit/>
          </a:bodyPr>
          <a:lstStyle/>
          <a:p>
            <a:pPr algn="l">
              <a:lnSpc>
                <a:spcPts val="4320"/>
              </a:lnSpc>
            </a:pPr>
            <a:r>
              <a:rPr lang="en-US" sz="2400" b="1">
                <a:solidFill>
                  <a:srgbClr val="424242"/>
                </a:solidFill>
                <a:latin typeface="Futura Bold"/>
                <a:ea typeface="Futura Bold"/>
                <a:cs typeface="Futura Bold"/>
                <a:sym typeface="Futura Bold"/>
              </a:rPr>
              <a:t>Division Manager</a:t>
            </a:r>
          </a:p>
        </p:txBody>
      </p:sp>
      <p:sp>
        <p:nvSpPr>
          <p:cNvPr id="25" name="TextBox 25"/>
          <p:cNvSpPr txBox="1"/>
          <p:nvPr/>
        </p:nvSpPr>
        <p:spPr>
          <a:xfrm>
            <a:off x="12058650" y="5076825"/>
            <a:ext cx="6515100" cy="552450"/>
          </a:xfrm>
          <a:prstGeom prst="rect">
            <a:avLst/>
          </a:prstGeom>
        </p:spPr>
        <p:txBody>
          <a:bodyPr lIns="0" tIns="0" rIns="0" bIns="0" rtlCol="0" anchor="t">
            <a:spAutoFit/>
          </a:bodyPr>
          <a:lstStyle/>
          <a:p>
            <a:pPr algn="l">
              <a:lnSpc>
                <a:spcPts val="3840"/>
              </a:lnSpc>
            </a:pPr>
            <a:r>
              <a:rPr lang="en-US" sz="3200">
                <a:solidFill>
                  <a:srgbClr val="F47B20"/>
                </a:solidFill>
                <a:latin typeface="Futura"/>
                <a:ea typeface="Futura"/>
                <a:cs typeface="Futura"/>
                <a:sym typeface="Futura"/>
              </a:rPr>
              <a:t>Ashley Dixon</a:t>
            </a:r>
          </a:p>
        </p:txBody>
      </p:sp>
      <p:sp>
        <p:nvSpPr>
          <p:cNvPr id="26" name="TextBox 26"/>
          <p:cNvSpPr txBox="1"/>
          <p:nvPr/>
        </p:nvSpPr>
        <p:spPr>
          <a:xfrm>
            <a:off x="12058650" y="5483841"/>
            <a:ext cx="5240958" cy="550545"/>
          </a:xfrm>
          <a:prstGeom prst="rect">
            <a:avLst/>
          </a:prstGeom>
        </p:spPr>
        <p:txBody>
          <a:bodyPr lIns="0" tIns="0" rIns="0" bIns="0" rtlCol="0" anchor="t">
            <a:spAutoFit/>
          </a:bodyPr>
          <a:lstStyle/>
          <a:p>
            <a:pPr algn="l">
              <a:lnSpc>
                <a:spcPts val="4320"/>
              </a:lnSpc>
            </a:pPr>
            <a:r>
              <a:rPr lang="en-US" sz="2400" b="1">
                <a:solidFill>
                  <a:srgbClr val="424242"/>
                </a:solidFill>
                <a:latin typeface="Futura Bold"/>
                <a:ea typeface="Futura Bold"/>
                <a:cs typeface="Futura Bold"/>
                <a:sym typeface="Futura Bold"/>
              </a:rPr>
              <a:t>Management Analyst</a:t>
            </a:r>
          </a:p>
        </p:txBody>
      </p:sp>
      <p:sp>
        <p:nvSpPr>
          <p:cNvPr id="27" name="TextBox 27"/>
          <p:cNvSpPr txBox="1"/>
          <p:nvPr/>
        </p:nvSpPr>
        <p:spPr>
          <a:xfrm>
            <a:off x="4198159" y="7546622"/>
            <a:ext cx="5240958" cy="550545"/>
          </a:xfrm>
          <a:prstGeom prst="rect">
            <a:avLst/>
          </a:prstGeom>
        </p:spPr>
        <p:txBody>
          <a:bodyPr lIns="0" tIns="0" rIns="0" bIns="0" rtlCol="0" anchor="t">
            <a:spAutoFit/>
          </a:bodyPr>
          <a:lstStyle/>
          <a:p>
            <a:pPr algn="l">
              <a:lnSpc>
                <a:spcPts val="4320"/>
              </a:lnSpc>
            </a:pPr>
            <a:r>
              <a:rPr lang="en-US" sz="2400" b="1">
                <a:solidFill>
                  <a:srgbClr val="424242"/>
                </a:solidFill>
                <a:latin typeface="Futura Bold"/>
                <a:ea typeface="Futura Bold"/>
                <a:cs typeface="Futura Bold"/>
                <a:sym typeface="Futura Bold"/>
              </a:rPr>
              <a:t>Sr. Management Fellow</a:t>
            </a:r>
          </a:p>
        </p:txBody>
      </p:sp>
      <p:sp>
        <p:nvSpPr>
          <p:cNvPr id="28" name="TextBox 28"/>
          <p:cNvSpPr txBox="1"/>
          <p:nvPr/>
        </p:nvSpPr>
        <p:spPr>
          <a:xfrm>
            <a:off x="4198159" y="5483841"/>
            <a:ext cx="5240958" cy="550545"/>
          </a:xfrm>
          <a:prstGeom prst="rect">
            <a:avLst/>
          </a:prstGeom>
        </p:spPr>
        <p:txBody>
          <a:bodyPr lIns="0" tIns="0" rIns="0" bIns="0" rtlCol="0" anchor="t">
            <a:spAutoFit/>
          </a:bodyPr>
          <a:lstStyle/>
          <a:p>
            <a:pPr algn="l">
              <a:lnSpc>
                <a:spcPts val="4320"/>
              </a:lnSpc>
            </a:pPr>
            <a:r>
              <a:rPr lang="en-US" sz="2400" b="1">
                <a:solidFill>
                  <a:srgbClr val="424242"/>
                </a:solidFill>
                <a:latin typeface="Futura Bold"/>
                <a:ea typeface="Futura Bold"/>
                <a:cs typeface="Futura Bold"/>
                <a:sym typeface="Futura Bold"/>
              </a:rPr>
              <a:t>Administrative Supervisor</a:t>
            </a:r>
          </a:p>
        </p:txBody>
      </p:sp>
      <p:sp>
        <p:nvSpPr>
          <p:cNvPr id="29" name="TextBox 29"/>
          <p:cNvSpPr txBox="1"/>
          <p:nvPr/>
        </p:nvSpPr>
        <p:spPr>
          <a:xfrm>
            <a:off x="12058650" y="7184672"/>
            <a:ext cx="6515100" cy="552450"/>
          </a:xfrm>
          <a:prstGeom prst="rect">
            <a:avLst/>
          </a:prstGeom>
        </p:spPr>
        <p:txBody>
          <a:bodyPr lIns="0" tIns="0" rIns="0" bIns="0" rtlCol="0" anchor="t">
            <a:spAutoFit/>
          </a:bodyPr>
          <a:lstStyle/>
          <a:p>
            <a:pPr algn="l">
              <a:lnSpc>
                <a:spcPts val="3840"/>
              </a:lnSpc>
            </a:pPr>
            <a:r>
              <a:rPr lang="en-US" sz="3200">
                <a:solidFill>
                  <a:srgbClr val="F47B20"/>
                </a:solidFill>
                <a:latin typeface="Futura"/>
                <a:ea typeface="Futura"/>
                <a:cs typeface="Futura"/>
                <a:sym typeface="Futura"/>
              </a:rPr>
              <a:t>Nikki Austin-Shipp</a:t>
            </a:r>
          </a:p>
        </p:txBody>
      </p:sp>
      <p:sp>
        <p:nvSpPr>
          <p:cNvPr id="30" name="TextBox 30"/>
          <p:cNvSpPr txBox="1"/>
          <p:nvPr/>
        </p:nvSpPr>
        <p:spPr>
          <a:xfrm>
            <a:off x="12058650" y="7546622"/>
            <a:ext cx="5240958" cy="550545"/>
          </a:xfrm>
          <a:prstGeom prst="rect">
            <a:avLst/>
          </a:prstGeom>
        </p:spPr>
        <p:txBody>
          <a:bodyPr lIns="0" tIns="0" rIns="0" bIns="0" rtlCol="0" anchor="t">
            <a:spAutoFit/>
          </a:bodyPr>
          <a:lstStyle/>
          <a:p>
            <a:pPr algn="l">
              <a:lnSpc>
                <a:spcPts val="4320"/>
              </a:lnSpc>
            </a:pPr>
            <a:r>
              <a:rPr lang="en-US" sz="2400" b="1">
                <a:solidFill>
                  <a:srgbClr val="424242"/>
                </a:solidFill>
                <a:latin typeface="Futura Bold"/>
                <a:ea typeface="Futura Bold"/>
                <a:cs typeface="Futura Bold"/>
                <a:sym typeface="Futura Bold"/>
              </a:rPr>
              <a:t>Administrative Aide</a:t>
            </a:r>
          </a:p>
        </p:txBody>
      </p:sp>
      <p:grpSp>
        <p:nvGrpSpPr>
          <p:cNvPr id="31" name="Group 31"/>
          <p:cNvGrpSpPr/>
          <p:nvPr/>
        </p:nvGrpSpPr>
        <p:grpSpPr>
          <a:xfrm>
            <a:off x="10198115" y="4676311"/>
            <a:ext cx="1620184" cy="1620177"/>
            <a:chOff x="0" y="0"/>
            <a:chExt cx="6350000" cy="6349975"/>
          </a:xfrm>
        </p:grpSpPr>
        <p:sp>
          <p:nvSpPr>
            <p:cNvPr id="32" name="Freeform 3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t="-12785" b="-12785"/>
              </a:stretch>
            </a:blipFill>
          </p:spPr>
          <p:txBody>
            <a:bodyPr/>
            <a:lstStyle/>
            <a:p>
              <a:endParaRPr lang="en-US"/>
            </a:p>
          </p:txBody>
        </p:sp>
      </p:grpSp>
      <p:grpSp>
        <p:nvGrpSpPr>
          <p:cNvPr id="33" name="Group 33"/>
          <p:cNvGrpSpPr/>
          <p:nvPr/>
        </p:nvGrpSpPr>
        <p:grpSpPr>
          <a:xfrm>
            <a:off x="10198115" y="6843535"/>
            <a:ext cx="1620184" cy="1620177"/>
            <a:chOff x="0" y="0"/>
            <a:chExt cx="6350000" cy="6349975"/>
          </a:xfrm>
        </p:grpSpPr>
        <p:sp>
          <p:nvSpPr>
            <p:cNvPr id="34" name="Freeform 3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t="-25136" b="-25136"/>
              </a:stretch>
            </a:blipFill>
          </p:spPr>
          <p:txBody>
            <a:bodyPr/>
            <a:lstStyle/>
            <a:p>
              <a:endParaRPr lang="en-US"/>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505249" cy="10287000"/>
            <a:chOff x="0" y="0"/>
            <a:chExt cx="11340332" cy="13716000"/>
          </a:xfrm>
        </p:grpSpPr>
        <p:sp>
          <p:nvSpPr>
            <p:cNvPr id="3" name="Freeform 3"/>
            <p:cNvSpPr/>
            <p:nvPr/>
          </p:nvSpPr>
          <p:spPr>
            <a:xfrm>
              <a:off x="0" y="0"/>
              <a:ext cx="11340338" cy="13716000"/>
            </a:xfrm>
            <a:custGeom>
              <a:avLst/>
              <a:gdLst/>
              <a:ahLst/>
              <a:cxnLst/>
              <a:rect l="l" t="t" r="r" b="b"/>
              <a:pathLst>
                <a:path w="11340338" h="13716000">
                  <a:moveTo>
                    <a:pt x="0" y="0"/>
                  </a:moveTo>
                  <a:lnTo>
                    <a:pt x="1759331" y="0"/>
                  </a:lnTo>
                  <a:lnTo>
                    <a:pt x="6202045" y="0"/>
                  </a:lnTo>
                  <a:lnTo>
                    <a:pt x="7961376" y="0"/>
                  </a:lnTo>
                  <a:lnTo>
                    <a:pt x="8191246" y="180721"/>
                  </a:lnTo>
                  <a:cubicBezTo>
                    <a:pt x="10114534" y="1767840"/>
                    <a:pt x="11340338" y="4169791"/>
                    <a:pt x="11340338" y="6858000"/>
                  </a:cubicBezTo>
                  <a:cubicBezTo>
                    <a:pt x="11340338" y="9546210"/>
                    <a:pt x="10114534" y="11948160"/>
                    <a:pt x="8191373" y="13535279"/>
                  </a:cubicBezTo>
                  <a:lnTo>
                    <a:pt x="7961376" y="13716000"/>
                  </a:lnTo>
                  <a:lnTo>
                    <a:pt x="6202045" y="13716000"/>
                  </a:lnTo>
                  <a:lnTo>
                    <a:pt x="1759331" y="13716000"/>
                  </a:lnTo>
                  <a:lnTo>
                    <a:pt x="0" y="13716000"/>
                  </a:lnTo>
                  <a:close/>
                </a:path>
              </a:pathLst>
            </a:custGeom>
            <a:blipFill>
              <a:blip r:embed="rId2"/>
              <a:stretch>
                <a:fillRect l="-41125" r="-41125"/>
              </a:stretch>
            </a:blipFill>
          </p:spPr>
          <p:txBody>
            <a:bodyPr/>
            <a:lstStyle/>
            <a:p>
              <a:endParaRPr lang="en-US"/>
            </a:p>
          </p:txBody>
        </p:sp>
      </p:grpSp>
      <p:grpSp>
        <p:nvGrpSpPr>
          <p:cNvPr id="4" name="Group 4"/>
          <p:cNvGrpSpPr/>
          <p:nvPr/>
        </p:nvGrpSpPr>
        <p:grpSpPr>
          <a:xfrm>
            <a:off x="7285564" y="3923818"/>
            <a:ext cx="2439369" cy="2439366"/>
            <a:chOff x="0" y="0"/>
            <a:chExt cx="3252492" cy="3252488"/>
          </a:xfrm>
        </p:grpSpPr>
        <p:sp>
          <p:nvSpPr>
            <p:cNvPr id="5" name="Freeform 5"/>
            <p:cNvSpPr/>
            <p:nvPr/>
          </p:nvSpPr>
          <p:spPr>
            <a:xfrm>
              <a:off x="0" y="0"/>
              <a:ext cx="3252470" cy="3252470"/>
            </a:xfrm>
            <a:custGeom>
              <a:avLst/>
              <a:gdLst/>
              <a:ahLst/>
              <a:cxnLst/>
              <a:rect l="l" t="t" r="r" b="b"/>
              <a:pathLst>
                <a:path w="3252470" h="3252470">
                  <a:moveTo>
                    <a:pt x="0" y="1626235"/>
                  </a:moveTo>
                  <a:cubicBezTo>
                    <a:pt x="0" y="728091"/>
                    <a:pt x="728091" y="0"/>
                    <a:pt x="1626235" y="0"/>
                  </a:cubicBezTo>
                  <a:cubicBezTo>
                    <a:pt x="2524379" y="0"/>
                    <a:pt x="3252470" y="728091"/>
                    <a:pt x="3252470" y="1626235"/>
                  </a:cubicBezTo>
                  <a:cubicBezTo>
                    <a:pt x="3252470" y="2524379"/>
                    <a:pt x="2524379" y="3252470"/>
                    <a:pt x="1626235" y="3252470"/>
                  </a:cubicBezTo>
                  <a:cubicBezTo>
                    <a:pt x="728091" y="3252470"/>
                    <a:pt x="0" y="2524379"/>
                    <a:pt x="0" y="1626235"/>
                  </a:cubicBezTo>
                  <a:close/>
                </a:path>
              </a:pathLst>
            </a:custGeom>
            <a:solidFill>
              <a:srgbClr val="FFFFFF"/>
            </a:solidFill>
          </p:spPr>
          <p:txBody>
            <a:bodyPr/>
            <a:lstStyle/>
            <a:p>
              <a:endParaRPr lang="en-US"/>
            </a:p>
          </p:txBody>
        </p:sp>
      </p:grpSp>
      <p:grpSp>
        <p:nvGrpSpPr>
          <p:cNvPr id="6" name="Group 6"/>
          <p:cNvGrpSpPr/>
          <p:nvPr/>
        </p:nvGrpSpPr>
        <p:grpSpPr>
          <a:xfrm>
            <a:off x="7393678" y="4031933"/>
            <a:ext cx="2223141" cy="2223138"/>
            <a:chOff x="0" y="0"/>
            <a:chExt cx="2964188" cy="2964184"/>
          </a:xfrm>
        </p:grpSpPr>
        <p:sp>
          <p:nvSpPr>
            <p:cNvPr id="7" name="Freeform 7"/>
            <p:cNvSpPr/>
            <p:nvPr/>
          </p:nvSpPr>
          <p:spPr>
            <a:xfrm>
              <a:off x="0" y="0"/>
              <a:ext cx="2964180" cy="2964180"/>
            </a:xfrm>
            <a:custGeom>
              <a:avLst/>
              <a:gdLst/>
              <a:ahLst/>
              <a:cxnLst/>
              <a:rect l="l" t="t" r="r" b="b"/>
              <a:pathLst>
                <a:path w="2964180" h="2964180">
                  <a:moveTo>
                    <a:pt x="0" y="1482090"/>
                  </a:moveTo>
                  <a:cubicBezTo>
                    <a:pt x="0" y="663575"/>
                    <a:pt x="663575" y="0"/>
                    <a:pt x="1482090" y="0"/>
                  </a:cubicBezTo>
                  <a:cubicBezTo>
                    <a:pt x="2300605" y="0"/>
                    <a:pt x="2964180" y="663575"/>
                    <a:pt x="2964180" y="1482090"/>
                  </a:cubicBezTo>
                  <a:cubicBezTo>
                    <a:pt x="2964180" y="2300605"/>
                    <a:pt x="2300605" y="2964180"/>
                    <a:pt x="1482090" y="2964180"/>
                  </a:cubicBezTo>
                  <a:cubicBezTo>
                    <a:pt x="663575" y="2964180"/>
                    <a:pt x="0" y="2300605"/>
                    <a:pt x="0" y="1482090"/>
                  </a:cubicBezTo>
                  <a:close/>
                </a:path>
              </a:pathLst>
            </a:custGeom>
            <a:solidFill>
              <a:srgbClr val="F47B20"/>
            </a:solidFill>
          </p:spPr>
          <p:txBody>
            <a:bodyPr/>
            <a:lstStyle/>
            <a:p>
              <a:endParaRPr lang="en-US"/>
            </a:p>
          </p:txBody>
        </p:sp>
      </p:grpSp>
      <p:grpSp>
        <p:nvGrpSpPr>
          <p:cNvPr id="8" name="Group 8"/>
          <p:cNvGrpSpPr/>
          <p:nvPr/>
        </p:nvGrpSpPr>
        <p:grpSpPr>
          <a:xfrm>
            <a:off x="8992551" y="5092066"/>
            <a:ext cx="8266749" cy="102870"/>
            <a:chOff x="0" y="0"/>
            <a:chExt cx="11022332" cy="137160"/>
          </a:xfrm>
        </p:grpSpPr>
        <p:sp>
          <p:nvSpPr>
            <p:cNvPr id="9" name="Freeform 9"/>
            <p:cNvSpPr/>
            <p:nvPr/>
          </p:nvSpPr>
          <p:spPr>
            <a:xfrm>
              <a:off x="0" y="0"/>
              <a:ext cx="11022330" cy="137160"/>
            </a:xfrm>
            <a:custGeom>
              <a:avLst/>
              <a:gdLst/>
              <a:ahLst/>
              <a:cxnLst/>
              <a:rect l="l" t="t" r="r" b="b"/>
              <a:pathLst>
                <a:path w="11022330" h="137160">
                  <a:moveTo>
                    <a:pt x="0" y="0"/>
                  </a:moveTo>
                  <a:lnTo>
                    <a:pt x="11022330" y="0"/>
                  </a:lnTo>
                  <a:lnTo>
                    <a:pt x="11022330" y="137160"/>
                  </a:lnTo>
                  <a:lnTo>
                    <a:pt x="0" y="137160"/>
                  </a:lnTo>
                  <a:close/>
                </a:path>
              </a:pathLst>
            </a:custGeom>
            <a:solidFill>
              <a:srgbClr val="F47B20"/>
            </a:solidFill>
          </p:spPr>
          <p:txBody>
            <a:bodyPr/>
            <a:lstStyle/>
            <a:p>
              <a:endParaRPr lang="en-US"/>
            </a:p>
          </p:txBody>
        </p:sp>
      </p:grpSp>
      <p:sp>
        <p:nvSpPr>
          <p:cNvPr id="10" name="Freeform 10"/>
          <p:cNvSpPr/>
          <p:nvPr/>
        </p:nvSpPr>
        <p:spPr>
          <a:xfrm>
            <a:off x="7767015" y="4353832"/>
            <a:ext cx="1476468" cy="1476468"/>
          </a:xfrm>
          <a:custGeom>
            <a:avLst/>
            <a:gdLst/>
            <a:ahLst/>
            <a:cxnLst/>
            <a:rect l="l" t="t" r="r" b="b"/>
            <a:pathLst>
              <a:path w="1476468" h="1476468">
                <a:moveTo>
                  <a:pt x="0" y="0"/>
                </a:moveTo>
                <a:lnTo>
                  <a:pt x="1476468" y="0"/>
                </a:lnTo>
                <a:lnTo>
                  <a:pt x="1476468" y="1476468"/>
                </a:lnTo>
                <a:lnTo>
                  <a:pt x="0" y="147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0223490" y="1661757"/>
            <a:ext cx="4735836" cy="523875"/>
          </a:xfrm>
          <a:prstGeom prst="rect">
            <a:avLst/>
          </a:prstGeom>
        </p:spPr>
        <p:txBody>
          <a:bodyPr lIns="0" tIns="0" rIns="0" bIns="0" rtlCol="0" anchor="t">
            <a:spAutoFit/>
          </a:bodyPr>
          <a:lstStyle/>
          <a:p>
            <a:pPr algn="l">
              <a:lnSpc>
                <a:spcPts val="3600"/>
              </a:lnSpc>
            </a:pPr>
            <a:r>
              <a:rPr lang="en-US" sz="3000" b="1">
                <a:solidFill>
                  <a:srgbClr val="424242"/>
                </a:solidFill>
                <a:latin typeface="Futura Ultra-Bold"/>
                <a:ea typeface="Futura Ultra-Bold"/>
                <a:cs typeface="Futura Ultra-Bold"/>
                <a:sym typeface="Futura Ultra-Bold"/>
              </a:rPr>
              <a:t>Economic Development</a:t>
            </a:r>
          </a:p>
        </p:txBody>
      </p:sp>
      <p:sp>
        <p:nvSpPr>
          <p:cNvPr id="12" name="TextBox 12"/>
          <p:cNvSpPr txBox="1"/>
          <p:nvPr/>
        </p:nvSpPr>
        <p:spPr>
          <a:xfrm>
            <a:off x="10223490" y="2242782"/>
            <a:ext cx="7035811" cy="2625091"/>
          </a:xfrm>
          <a:prstGeom prst="rect">
            <a:avLst/>
          </a:prstGeom>
        </p:spPr>
        <p:txBody>
          <a:bodyPr lIns="0" tIns="0" rIns="0" bIns="0" rtlCol="0" anchor="t">
            <a:spAutoFit/>
          </a:bodyPr>
          <a:lstStyle/>
          <a:p>
            <a:pPr algn="l">
              <a:lnSpc>
                <a:spcPts val="4139"/>
              </a:lnSpc>
            </a:pPr>
            <a:r>
              <a:rPr lang="en-US" sz="2299">
                <a:solidFill>
                  <a:srgbClr val="000000"/>
                </a:solidFill>
                <a:latin typeface="Futura"/>
                <a:ea typeface="Futura"/>
                <a:cs typeface="Futura"/>
                <a:sym typeface="Futura"/>
              </a:rPr>
              <a:t>Dedicated to cultivate and build strong relationships with the business community as the primary point of contact in all phases of business growth.</a:t>
            </a:r>
          </a:p>
          <a:p>
            <a:pPr algn="l">
              <a:lnSpc>
                <a:spcPts val="4139"/>
              </a:lnSpc>
            </a:pPr>
            <a:r>
              <a:rPr lang="en-US" sz="2299">
                <a:solidFill>
                  <a:srgbClr val="000000"/>
                </a:solidFill>
                <a:latin typeface="Futura"/>
                <a:ea typeface="Futura"/>
                <a:cs typeface="Futura"/>
                <a:sym typeface="Futura"/>
              </a:rPr>
              <a:t>The Division focuses in fostering entrepreneurship and education for small and medium-sized businesses.</a:t>
            </a:r>
          </a:p>
        </p:txBody>
      </p:sp>
      <p:sp>
        <p:nvSpPr>
          <p:cNvPr id="13" name="TextBox 13"/>
          <p:cNvSpPr txBox="1"/>
          <p:nvPr/>
        </p:nvSpPr>
        <p:spPr>
          <a:xfrm>
            <a:off x="10223490" y="5556699"/>
            <a:ext cx="7252098" cy="523875"/>
          </a:xfrm>
          <a:prstGeom prst="rect">
            <a:avLst/>
          </a:prstGeom>
        </p:spPr>
        <p:txBody>
          <a:bodyPr lIns="0" tIns="0" rIns="0" bIns="0" rtlCol="0" anchor="t">
            <a:spAutoFit/>
          </a:bodyPr>
          <a:lstStyle/>
          <a:p>
            <a:pPr algn="l">
              <a:lnSpc>
                <a:spcPts val="3600"/>
              </a:lnSpc>
            </a:pPr>
            <a:r>
              <a:rPr lang="en-US" sz="3000" b="1">
                <a:solidFill>
                  <a:srgbClr val="424242"/>
                </a:solidFill>
                <a:latin typeface="Futura Ultra-Bold"/>
                <a:ea typeface="Futura Ultra-Bold"/>
                <a:cs typeface="Futura Ultra-Bold"/>
                <a:sym typeface="Futura Ultra-Bold"/>
              </a:rPr>
              <a:t>Government &amp; International Affairs</a:t>
            </a:r>
          </a:p>
        </p:txBody>
      </p:sp>
      <p:sp>
        <p:nvSpPr>
          <p:cNvPr id="14" name="TextBox 14"/>
          <p:cNvSpPr txBox="1"/>
          <p:nvPr/>
        </p:nvSpPr>
        <p:spPr>
          <a:xfrm>
            <a:off x="10223490" y="6128199"/>
            <a:ext cx="7035811" cy="2722245"/>
          </a:xfrm>
          <a:prstGeom prst="rect">
            <a:avLst/>
          </a:prstGeom>
        </p:spPr>
        <p:txBody>
          <a:bodyPr lIns="0" tIns="0" rIns="0" bIns="0" rtlCol="0" anchor="t">
            <a:spAutoFit/>
          </a:bodyPr>
          <a:lstStyle/>
          <a:p>
            <a:pPr algn="l">
              <a:lnSpc>
                <a:spcPts val="4320"/>
              </a:lnSpc>
            </a:pPr>
            <a:r>
              <a:rPr lang="en-US" sz="2400">
                <a:solidFill>
                  <a:srgbClr val="000000"/>
                </a:solidFill>
                <a:latin typeface="Futura"/>
                <a:ea typeface="Futura"/>
                <a:cs typeface="Futura"/>
                <a:sym typeface="Futura"/>
              </a:rPr>
              <a:t>The Division partners with international consulates and embassies for advocacy and economic advancement. Serves as a liaison between the city and other levels of government, as well as external stakeholders.</a:t>
            </a:r>
          </a:p>
        </p:txBody>
      </p:sp>
      <p:sp>
        <p:nvSpPr>
          <p:cNvPr id="15" name="Freeform 15" descr="A logo of a ship  Description automatically generated"/>
          <p:cNvSpPr/>
          <p:nvPr/>
        </p:nvSpPr>
        <p:spPr>
          <a:xfrm>
            <a:off x="457200" y="181576"/>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026904" y="421604"/>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6"/>
            <a:stretch>
              <a:fillRect t="-21" b="-21"/>
            </a:stretch>
          </a:blipFill>
        </p:spPr>
        <p:txBody>
          <a:bodyPr/>
          <a:lstStyle/>
          <a:p>
            <a:endParaRPr 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ogo of a ship  Description automatically generated"/>
          <p:cNvSpPr/>
          <p:nvPr/>
        </p:nvSpPr>
        <p:spPr>
          <a:xfrm>
            <a:off x="457200" y="181576"/>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3" name="Freeform 3"/>
          <p:cNvSpPr/>
          <p:nvPr/>
        </p:nvSpPr>
        <p:spPr>
          <a:xfrm>
            <a:off x="13026904" y="421604"/>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3"/>
            <a:stretch>
              <a:fillRect t="-21" b="-21"/>
            </a:stretch>
          </a:blipFill>
        </p:spPr>
        <p:txBody>
          <a:bodyPr/>
          <a:lstStyle/>
          <a:p>
            <a:endParaRPr lang="en-US"/>
          </a:p>
        </p:txBody>
      </p:sp>
      <p:sp>
        <p:nvSpPr>
          <p:cNvPr id="4" name="Freeform 4"/>
          <p:cNvSpPr/>
          <p:nvPr/>
        </p:nvSpPr>
        <p:spPr>
          <a:xfrm>
            <a:off x="2533663" y="1530083"/>
            <a:ext cx="12659592" cy="2619712"/>
          </a:xfrm>
          <a:custGeom>
            <a:avLst/>
            <a:gdLst/>
            <a:ahLst/>
            <a:cxnLst/>
            <a:rect l="l" t="t" r="r" b="b"/>
            <a:pathLst>
              <a:path w="12659592" h="2619712">
                <a:moveTo>
                  <a:pt x="0" y="0"/>
                </a:moveTo>
                <a:lnTo>
                  <a:pt x="12659592" y="0"/>
                </a:lnTo>
                <a:lnTo>
                  <a:pt x="12659592" y="2619712"/>
                </a:lnTo>
                <a:lnTo>
                  <a:pt x="0" y="2619712"/>
                </a:lnTo>
                <a:lnTo>
                  <a:pt x="0" y="0"/>
                </a:lnTo>
                <a:close/>
              </a:path>
            </a:pathLst>
          </a:custGeom>
          <a:blipFill>
            <a:blip r:embed="rId4"/>
            <a:stretch>
              <a:fillRect l="-5344" t="-11437" r="-5344"/>
            </a:stretch>
          </a:blipFill>
        </p:spPr>
        <p:txBody>
          <a:bodyPr/>
          <a:lstStyle/>
          <a:p>
            <a:endParaRPr lang="en-US"/>
          </a:p>
        </p:txBody>
      </p:sp>
      <p:sp>
        <p:nvSpPr>
          <p:cNvPr id="5" name="TextBox 5"/>
          <p:cNvSpPr txBox="1"/>
          <p:nvPr/>
        </p:nvSpPr>
        <p:spPr>
          <a:xfrm>
            <a:off x="3793165" y="4301457"/>
            <a:ext cx="10701669" cy="523875"/>
          </a:xfrm>
          <a:prstGeom prst="rect">
            <a:avLst/>
          </a:prstGeom>
        </p:spPr>
        <p:txBody>
          <a:bodyPr lIns="0" tIns="0" rIns="0" bIns="0" rtlCol="0" anchor="t">
            <a:spAutoFit/>
          </a:bodyPr>
          <a:lstStyle/>
          <a:p>
            <a:pPr algn="ctr">
              <a:lnSpc>
                <a:spcPts val="3600"/>
              </a:lnSpc>
            </a:pPr>
            <a:r>
              <a:rPr lang="en-US" sz="3000" b="1">
                <a:solidFill>
                  <a:srgbClr val="424242"/>
                </a:solidFill>
                <a:latin typeface="Futura Bold"/>
                <a:ea typeface="Futura Bold"/>
                <a:cs typeface="Futura Bold"/>
                <a:sym typeface="Futura Bold"/>
              </a:rPr>
              <a:t>What is StartUp FTL?</a:t>
            </a:r>
          </a:p>
        </p:txBody>
      </p:sp>
      <p:sp>
        <p:nvSpPr>
          <p:cNvPr id="6" name="TextBox 6"/>
          <p:cNvSpPr txBox="1"/>
          <p:nvPr/>
        </p:nvSpPr>
        <p:spPr>
          <a:xfrm>
            <a:off x="1697614" y="4863432"/>
            <a:ext cx="14892771" cy="4720591"/>
          </a:xfrm>
          <a:prstGeom prst="rect">
            <a:avLst/>
          </a:prstGeom>
        </p:spPr>
        <p:txBody>
          <a:bodyPr lIns="0" tIns="0" rIns="0" bIns="0" rtlCol="0" anchor="t">
            <a:spAutoFit/>
          </a:bodyPr>
          <a:lstStyle/>
          <a:p>
            <a:pPr algn="l">
              <a:lnSpc>
                <a:spcPts val="4139"/>
              </a:lnSpc>
            </a:pPr>
            <a:r>
              <a:rPr lang="en-US" sz="2299">
                <a:solidFill>
                  <a:srgbClr val="000000"/>
                </a:solidFill>
                <a:latin typeface="Futura"/>
                <a:ea typeface="Futura"/>
                <a:cs typeface="Futura"/>
                <a:sym typeface="Futura"/>
              </a:rPr>
              <a:t>Designed specifically for Fort Lauderdale's entrepreneurs, the StartUp FTL program ensures that the skills acquired are directly applicable to participants' business operations. Recognizing the unique challenges faced by business leaders, the program focuses on essential business functions critical for achieving operational success.</a:t>
            </a:r>
          </a:p>
          <a:p>
            <a:pPr algn="l">
              <a:lnSpc>
                <a:spcPts val="4139"/>
              </a:lnSpc>
            </a:pPr>
            <a:endParaRPr lang="en-US" sz="2299">
              <a:solidFill>
                <a:srgbClr val="000000"/>
              </a:solidFill>
              <a:latin typeface="Futura"/>
              <a:ea typeface="Futura"/>
              <a:cs typeface="Futura"/>
              <a:sym typeface="Futura"/>
            </a:endParaRPr>
          </a:p>
          <a:p>
            <a:pPr algn="l">
              <a:lnSpc>
                <a:spcPts val="4139"/>
              </a:lnSpc>
            </a:pPr>
            <a:r>
              <a:rPr lang="en-US" sz="2299">
                <a:solidFill>
                  <a:srgbClr val="000000"/>
                </a:solidFill>
                <a:latin typeface="Futura"/>
                <a:ea typeface="Futura"/>
                <a:cs typeface="Futura"/>
                <a:sym typeface="Futura"/>
              </a:rPr>
              <a:t>The program’s 12-week hybrid format includes both in-person and digital sessions to provide flexibility. Participants will engage with modules from the renowned FastTrac Kauffman Business curriculum. Thanks to funding from the City of Fort Lauderdale Public Affairs Division, this valuable resource is available at no cost to participants. </a:t>
            </a:r>
          </a:p>
          <a:p>
            <a:pPr algn="l">
              <a:lnSpc>
                <a:spcPts val="4139"/>
              </a:lnSpc>
            </a:pPr>
            <a:r>
              <a:rPr lang="en-US" sz="2299">
                <a:solidFill>
                  <a:srgbClr val="000000"/>
                </a:solidFill>
                <a:latin typeface="Futura"/>
                <a:ea typeface="Futura"/>
                <a:cs typeface="Futura"/>
                <a:sym typeface="Futura"/>
              </a:rPr>
              <a:t>Our goal is to empower local entrepreneurs and foster a vibrant entrepreneurial ecosystem within the community.</a:t>
            </a:r>
          </a:p>
          <a:p>
            <a:pPr algn="l">
              <a:lnSpc>
                <a:spcPts val="4139"/>
              </a:lnSpc>
            </a:pPr>
            <a:endParaRPr lang="en-US" sz="2299">
              <a:solidFill>
                <a:srgbClr val="000000"/>
              </a:solidFill>
              <a:latin typeface="Futura"/>
              <a:ea typeface="Futura"/>
              <a:cs typeface="Futura"/>
              <a:sym typeface="Futu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flipV="1">
            <a:off x="6621482" y="1013290"/>
            <a:ext cx="0" cy="9220574"/>
          </a:xfrm>
          <a:prstGeom prst="line">
            <a:avLst/>
          </a:prstGeom>
          <a:ln w="9525" cap="flat">
            <a:solidFill>
              <a:srgbClr val="595959"/>
            </a:solidFill>
            <a:prstDash val="solid"/>
            <a:headEnd type="none" w="sm" len="sm"/>
            <a:tailEnd type="none" w="sm" len="sm"/>
          </a:ln>
        </p:spPr>
        <p:txBody>
          <a:bodyPr/>
          <a:lstStyle/>
          <a:p>
            <a:endParaRPr lang="en-US"/>
          </a:p>
        </p:txBody>
      </p:sp>
      <p:sp>
        <p:nvSpPr>
          <p:cNvPr id="3" name="Freeform 3"/>
          <p:cNvSpPr/>
          <p:nvPr/>
        </p:nvSpPr>
        <p:spPr>
          <a:xfrm>
            <a:off x="13648763" y="1028700"/>
            <a:ext cx="4639237" cy="9258300"/>
          </a:xfrm>
          <a:custGeom>
            <a:avLst/>
            <a:gdLst/>
            <a:ahLst/>
            <a:cxnLst/>
            <a:rect l="l" t="t" r="r" b="b"/>
            <a:pathLst>
              <a:path w="4639237" h="9258300">
                <a:moveTo>
                  <a:pt x="0" y="0"/>
                </a:moveTo>
                <a:lnTo>
                  <a:pt x="4639237" y="0"/>
                </a:lnTo>
                <a:lnTo>
                  <a:pt x="4639237" y="9258300"/>
                </a:lnTo>
                <a:lnTo>
                  <a:pt x="0" y="9258300"/>
                </a:lnTo>
                <a:lnTo>
                  <a:pt x="0" y="0"/>
                </a:lnTo>
                <a:close/>
              </a:path>
            </a:pathLst>
          </a:custGeom>
          <a:blipFill>
            <a:blip r:embed="rId2"/>
            <a:stretch>
              <a:fillRect l="-24746" r="-24746"/>
            </a:stretch>
          </a:blipFill>
        </p:spPr>
        <p:txBody>
          <a:bodyPr/>
          <a:lstStyle/>
          <a:p>
            <a:endParaRPr lang="en-US"/>
          </a:p>
        </p:txBody>
      </p:sp>
      <p:sp>
        <p:nvSpPr>
          <p:cNvPr id="4" name="TextBox 4"/>
          <p:cNvSpPr txBox="1"/>
          <p:nvPr/>
        </p:nvSpPr>
        <p:spPr>
          <a:xfrm>
            <a:off x="1028700" y="4189832"/>
            <a:ext cx="4265550" cy="2882901"/>
          </a:xfrm>
          <a:prstGeom prst="rect">
            <a:avLst/>
          </a:prstGeom>
        </p:spPr>
        <p:txBody>
          <a:bodyPr lIns="0" tIns="0" rIns="0" bIns="0" rtlCol="0" anchor="t">
            <a:spAutoFit/>
          </a:bodyPr>
          <a:lstStyle/>
          <a:p>
            <a:pPr algn="ctr">
              <a:lnSpc>
                <a:spcPts val="7449"/>
              </a:lnSpc>
            </a:pPr>
            <a:r>
              <a:rPr lang="en-US" sz="4999">
                <a:solidFill>
                  <a:srgbClr val="424242"/>
                </a:solidFill>
                <a:latin typeface="Futura"/>
                <a:ea typeface="Futura"/>
                <a:cs typeface="Futura"/>
                <a:sym typeface="Futura"/>
              </a:rPr>
              <a:t>STARTUP FTL BUSINESS FUNCTIONS</a:t>
            </a:r>
          </a:p>
        </p:txBody>
      </p:sp>
      <p:sp>
        <p:nvSpPr>
          <p:cNvPr id="5" name="Freeform 5"/>
          <p:cNvSpPr/>
          <p:nvPr/>
        </p:nvSpPr>
        <p:spPr>
          <a:xfrm>
            <a:off x="13137988" y="34574"/>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3"/>
            <a:stretch>
              <a:fillRect t="-21" b="-21"/>
            </a:stretch>
          </a:blipFill>
        </p:spPr>
        <p:txBody>
          <a:bodyPr/>
          <a:lstStyle/>
          <a:p>
            <a:endParaRPr lang="en-US"/>
          </a:p>
        </p:txBody>
      </p:sp>
      <p:sp>
        <p:nvSpPr>
          <p:cNvPr id="6" name="Freeform 6" descr="A logo of a ship  Description automatically generated"/>
          <p:cNvSpPr/>
          <p:nvPr/>
        </p:nvSpPr>
        <p:spPr>
          <a:xfrm>
            <a:off x="281360" y="239862"/>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325243" y="2098167"/>
            <a:ext cx="5178394" cy="6957441"/>
          </a:xfrm>
          <a:prstGeom prst="rect">
            <a:avLst/>
          </a:prstGeom>
        </p:spPr>
        <p:txBody>
          <a:bodyPr lIns="0" tIns="0" rIns="0" bIns="0" rtlCol="0" anchor="t">
            <a:spAutoFit/>
          </a:bodyPr>
          <a:lstStyle/>
          <a:p>
            <a:pPr algn="l">
              <a:lnSpc>
                <a:spcPts val="4211"/>
              </a:lnSpc>
            </a:pPr>
            <a:r>
              <a:rPr lang="en-US" sz="2599" spc="283">
                <a:solidFill>
                  <a:srgbClr val="000000"/>
                </a:solidFill>
                <a:latin typeface="Futura"/>
                <a:ea typeface="Futura"/>
                <a:cs typeface="Futura"/>
                <a:sym typeface="Futura"/>
              </a:rPr>
              <a:t>1. Vision Statement</a:t>
            </a:r>
          </a:p>
          <a:p>
            <a:pPr algn="l">
              <a:lnSpc>
                <a:spcPts val="4211"/>
              </a:lnSpc>
            </a:pPr>
            <a:r>
              <a:rPr lang="en-US" sz="2599" spc="283">
                <a:solidFill>
                  <a:srgbClr val="000000"/>
                </a:solidFill>
                <a:latin typeface="Futura"/>
                <a:ea typeface="Futura"/>
                <a:cs typeface="Futura"/>
                <a:sym typeface="Futura"/>
              </a:rPr>
              <a:t>2. Work-life Balance </a:t>
            </a:r>
          </a:p>
          <a:p>
            <a:pPr algn="l">
              <a:lnSpc>
                <a:spcPts val="4211"/>
              </a:lnSpc>
            </a:pPr>
            <a:r>
              <a:rPr lang="en-US" sz="2599" spc="283">
                <a:solidFill>
                  <a:srgbClr val="000000"/>
                </a:solidFill>
                <a:latin typeface="Futura"/>
                <a:ea typeface="Futura"/>
                <a:cs typeface="Futura"/>
                <a:sym typeface="Futura"/>
              </a:rPr>
              <a:t>3. Business Administration</a:t>
            </a:r>
          </a:p>
          <a:p>
            <a:pPr algn="l">
              <a:lnSpc>
                <a:spcPts val="4211"/>
              </a:lnSpc>
            </a:pPr>
            <a:r>
              <a:rPr lang="en-US" sz="2599" spc="283">
                <a:solidFill>
                  <a:srgbClr val="000000"/>
                </a:solidFill>
                <a:latin typeface="Futura"/>
                <a:ea typeface="Futura"/>
                <a:cs typeface="Futura"/>
                <a:sym typeface="Futura"/>
              </a:rPr>
              <a:t>4. Business Production</a:t>
            </a:r>
          </a:p>
          <a:p>
            <a:pPr algn="l">
              <a:lnSpc>
                <a:spcPts val="4211"/>
              </a:lnSpc>
            </a:pPr>
            <a:r>
              <a:rPr lang="en-US" sz="2599" spc="283">
                <a:solidFill>
                  <a:srgbClr val="000000"/>
                </a:solidFill>
                <a:latin typeface="Futura"/>
                <a:ea typeface="Futura"/>
                <a:cs typeface="Futura"/>
                <a:sym typeface="Futura"/>
              </a:rPr>
              <a:t>5. Customer Service</a:t>
            </a:r>
          </a:p>
          <a:p>
            <a:pPr algn="l">
              <a:lnSpc>
                <a:spcPts val="4211"/>
              </a:lnSpc>
            </a:pPr>
            <a:r>
              <a:rPr lang="en-US" sz="2599" spc="283">
                <a:solidFill>
                  <a:srgbClr val="000000"/>
                </a:solidFill>
                <a:latin typeface="Futura"/>
                <a:ea typeface="Futura"/>
                <a:cs typeface="Futura"/>
                <a:sym typeface="Futura"/>
              </a:rPr>
              <a:t>6. Sales</a:t>
            </a:r>
          </a:p>
          <a:p>
            <a:pPr algn="l">
              <a:lnSpc>
                <a:spcPts val="4211"/>
              </a:lnSpc>
            </a:pPr>
            <a:r>
              <a:rPr lang="en-US" sz="2599" spc="283">
                <a:solidFill>
                  <a:srgbClr val="000000"/>
                </a:solidFill>
                <a:latin typeface="Futura"/>
                <a:ea typeface="Futura"/>
                <a:cs typeface="Futura"/>
                <a:sym typeface="Futura"/>
              </a:rPr>
              <a:t>7. Business Operations</a:t>
            </a:r>
          </a:p>
          <a:p>
            <a:pPr algn="l">
              <a:lnSpc>
                <a:spcPts val="4211"/>
              </a:lnSpc>
            </a:pPr>
            <a:r>
              <a:rPr lang="en-US" sz="2599" spc="283">
                <a:solidFill>
                  <a:srgbClr val="000000"/>
                </a:solidFill>
                <a:latin typeface="Futura"/>
                <a:ea typeface="Futura"/>
                <a:cs typeface="Futura"/>
                <a:sym typeface="Futura"/>
              </a:rPr>
              <a:t>8. Human Resources</a:t>
            </a:r>
          </a:p>
          <a:p>
            <a:pPr algn="l">
              <a:lnSpc>
                <a:spcPts val="4211"/>
              </a:lnSpc>
            </a:pPr>
            <a:r>
              <a:rPr lang="en-US" sz="2599" spc="283">
                <a:solidFill>
                  <a:srgbClr val="000000"/>
                </a:solidFill>
                <a:latin typeface="Futura"/>
                <a:ea typeface="Futura"/>
                <a:cs typeface="Futura"/>
                <a:sym typeface="Futura"/>
              </a:rPr>
              <a:t>9. Business Financials</a:t>
            </a:r>
          </a:p>
          <a:p>
            <a:pPr algn="l">
              <a:lnSpc>
                <a:spcPts val="4211"/>
              </a:lnSpc>
            </a:pPr>
            <a:r>
              <a:rPr lang="en-US" sz="2599" spc="283">
                <a:solidFill>
                  <a:srgbClr val="000000"/>
                </a:solidFill>
                <a:latin typeface="Futura"/>
                <a:ea typeface="Futura"/>
                <a:cs typeface="Futura"/>
                <a:sym typeface="Futura"/>
              </a:rPr>
              <a:t>10. Marketing</a:t>
            </a:r>
          </a:p>
          <a:p>
            <a:pPr algn="l">
              <a:lnSpc>
                <a:spcPts val="4211"/>
              </a:lnSpc>
            </a:pPr>
            <a:r>
              <a:rPr lang="en-US" sz="2599" spc="283">
                <a:solidFill>
                  <a:srgbClr val="000000"/>
                </a:solidFill>
                <a:latin typeface="Futura"/>
                <a:ea typeface="Futura"/>
                <a:cs typeface="Futura"/>
                <a:sym typeface="Futura"/>
              </a:rPr>
              <a:t>11. Exit Strategies</a:t>
            </a:r>
          </a:p>
          <a:p>
            <a:pPr algn="l">
              <a:lnSpc>
                <a:spcPts val="4211"/>
              </a:lnSpc>
            </a:pPr>
            <a:r>
              <a:rPr lang="en-US" sz="2599" spc="283">
                <a:solidFill>
                  <a:srgbClr val="000000"/>
                </a:solidFill>
                <a:latin typeface="Futura"/>
                <a:ea typeface="Futura"/>
                <a:cs typeface="Futura"/>
                <a:sym typeface="Futura"/>
              </a:rPr>
              <a:t>12. Assets</a:t>
            </a:r>
          </a:p>
          <a:p>
            <a:pPr algn="l">
              <a:lnSpc>
                <a:spcPts val="4211"/>
              </a:lnSpc>
            </a:pPr>
            <a:r>
              <a:rPr lang="en-US" sz="2599" spc="283">
                <a:solidFill>
                  <a:srgbClr val="000000"/>
                </a:solidFill>
                <a:latin typeface="Futura"/>
                <a:ea typeface="Futura"/>
                <a:cs typeface="Futura"/>
                <a:sym typeface="Futura"/>
              </a:rPr>
              <a:t>13. Market Analysis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028695" y="2062235"/>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TextBox 3"/>
          <p:cNvSpPr txBox="1"/>
          <p:nvPr/>
        </p:nvSpPr>
        <p:spPr>
          <a:xfrm>
            <a:off x="2683754" y="847725"/>
            <a:ext cx="16230600" cy="648601"/>
          </a:xfrm>
          <a:prstGeom prst="rect">
            <a:avLst/>
          </a:prstGeom>
        </p:spPr>
        <p:txBody>
          <a:bodyPr lIns="0" tIns="0" rIns="0" bIns="0" rtlCol="0" anchor="t">
            <a:spAutoFit/>
          </a:bodyPr>
          <a:lstStyle/>
          <a:p>
            <a:pPr algn="l">
              <a:lnSpc>
                <a:spcPts val="5200"/>
              </a:lnSpc>
              <a:spcBef>
                <a:spcPct val="0"/>
              </a:spcBef>
            </a:pPr>
            <a:r>
              <a:rPr lang="en-US" sz="3714">
                <a:solidFill>
                  <a:srgbClr val="2B2C30"/>
                </a:solidFill>
                <a:latin typeface="Eastman Grotesque"/>
                <a:ea typeface="Eastman Grotesque"/>
                <a:cs typeface="Eastman Grotesque"/>
                <a:sym typeface="Eastman Grotesque"/>
              </a:rPr>
              <a:t>BUSINESS STAGES</a:t>
            </a:r>
          </a:p>
        </p:txBody>
      </p:sp>
      <p:grpSp>
        <p:nvGrpSpPr>
          <p:cNvPr id="4" name="Group 4"/>
          <p:cNvGrpSpPr/>
          <p:nvPr/>
        </p:nvGrpSpPr>
        <p:grpSpPr>
          <a:xfrm>
            <a:off x="1038236" y="2866564"/>
            <a:ext cx="3773952" cy="2269305"/>
            <a:chOff x="0" y="0"/>
            <a:chExt cx="993963" cy="597677"/>
          </a:xfrm>
        </p:grpSpPr>
        <p:sp>
          <p:nvSpPr>
            <p:cNvPr id="5" name="Freeform 5"/>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6" name="TextBox 6"/>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7" name="Group 7"/>
          <p:cNvGrpSpPr/>
          <p:nvPr/>
        </p:nvGrpSpPr>
        <p:grpSpPr>
          <a:xfrm>
            <a:off x="1425946" y="2657128"/>
            <a:ext cx="2998533" cy="2688178"/>
            <a:chOff x="0" y="0"/>
            <a:chExt cx="1379207" cy="1236456"/>
          </a:xfrm>
        </p:grpSpPr>
        <p:sp>
          <p:nvSpPr>
            <p:cNvPr id="8" name="Freeform 8"/>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9" name="TextBox 9"/>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0" name="Group 10"/>
          <p:cNvGrpSpPr/>
          <p:nvPr/>
        </p:nvGrpSpPr>
        <p:grpSpPr>
          <a:xfrm>
            <a:off x="5204086" y="2866564"/>
            <a:ext cx="3773952" cy="2269305"/>
            <a:chOff x="0" y="0"/>
            <a:chExt cx="993963" cy="597677"/>
          </a:xfrm>
        </p:grpSpPr>
        <p:sp>
          <p:nvSpPr>
            <p:cNvPr id="11" name="Freeform 11"/>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12" name="TextBox 12"/>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13" name="Group 13"/>
          <p:cNvGrpSpPr/>
          <p:nvPr/>
        </p:nvGrpSpPr>
        <p:grpSpPr>
          <a:xfrm>
            <a:off x="5591796" y="2657128"/>
            <a:ext cx="2998533" cy="2688178"/>
            <a:chOff x="0" y="0"/>
            <a:chExt cx="1379207" cy="1236456"/>
          </a:xfrm>
        </p:grpSpPr>
        <p:sp>
          <p:nvSpPr>
            <p:cNvPr id="14" name="Freeform 14"/>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5" name="TextBox 15"/>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6" name="Group 16"/>
          <p:cNvGrpSpPr/>
          <p:nvPr/>
        </p:nvGrpSpPr>
        <p:grpSpPr>
          <a:xfrm>
            <a:off x="9368574" y="2866564"/>
            <a:ext cx="3773952" cy="2269305"/>
            <a:chOff x="0" y="0"/>
            <a:chExt cx="993963" cy="597677"/>
          </a:xfrm>
        </p:grpSpPr>
        <p:sp>
          <p:nvSpPr>
            <p:cNvPr id="17" name="Freeform 17"/>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18" name="TextBox 18"/>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19" name="Group 19"/>
          <p:cNvGrpSpPr/>
          <p:nvPr/>
        </p:nvGrpSpPr>
        <p:grpSpPr>
          <a:xfrm>
            <a:off x="9756284" y="2657128"/>
            <a:ext cx="2998533" cy="2688178"/>
            <a:chOff x="0" y="0"/>
            <a:chExt cx="1379207" cy="1236456"/>
          </a:xfrm>
        </p:grpSpPr>
        <p:sp>
          <p:nvSpPr>
            <p:cNvPr id="20" name="Freeform 20"/>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21" name="TextBox 21"/>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22" name="Group 22"/>
          <p:cNvGrpSpPr/>
          <p:nvPr/>
        </p:nvGrpSpPr>
        <p:grpSpPr>
          <a:xfrm>
            <a:off x="13485348" y="2866564"/>
            <a:ext cx="3773952" cy="2269305"/>
            <a:chOff x="0" y="0"/>
            <a:chExt cx="993963" cy="597677"/>
          </a:xfrm>
        </p:grpSpPr>
        <p:sp>
          <p:nvSpPr>
            <p:cNvPr id="23" name="Freeform 23"/>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24" name="TextBox 24"/>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25" name="Group 25"/>
          <p:cNvGrpSpPr/>
          <p:nvPr/>
        </p:nvGrpSpPr>
        <p:grpSpPr>
          <a:xfrm>
            <a:off x="13873058" y="2657128"/>
            <a:ext cx="2998533" cy="2688178"/>
            <a:chOff x="0" y="0"/>
            <a:chExt cx="1379207" cy="1236456"/>
          </a:xfrm>
        </p:grpSpPr>
        <p:sp>
          <p:nvSpPr>
            <p:cNvPr id="26" name="Freeform 26"/>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27" name="TextBox 27"/>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28" name="Freeform 28" descr="A logo of a ship  Description automatically generated"/>
          <p:cNvSpPr/>
          <p:nvPr/>
        </p:nvSpPr>
        <p:spPr>
          <a:xfrm>
            <a:off x="240877" y="244518"/>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29" name="Freeform 29"/>
          <p:cNvSpPr/>
          <p:nvPr/>
        </p:nvSpPr>
        <p:spPr>
          <a:xfrm>
            <a:off x="13059501" y="287814"/>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3"/>
            <a:stretch>
              <a:fillRect t="-21" b="-21"/>
            </a:stretch>
          </a:blipFill>
        </p:spPr>
        <p:txBody>
          <a:bodyPr/>
          <a:lstStyle/>
          <a:p>
            <a:endParaRPr lang="en-US"/>
          </a:p>
        </p:txBody>
      </p:sp>
      <p:sp>
        <p:nvSpPr>
          <p:cNvPr id="30" name="Freeform 30"/>
          <p:cNvSpPr/>
          <p:nvPr/>
        </p:nvSpPr>
        <p:spPr>
          <a:xfrm>
            <a:off x="2376961" y="3365563"/>
            <a:ext cx="1096502" cy="1271307"/>
          </a:xfrm>
          <a:custGeom>
            <a:avLst/>
            <a:gdLst/>
            <a:ahLst/>
            <a:cxnLst/>
            <a:rect l="l" t="t" r="r" b="b"/>
            <a:pathLst>
              <a:path w="1096502" h="1271307">
                <a:moveTo>
                  <a:pt x="0" y="0"/>
                </a:moveTo>
                <a:lnTo>
                  <a:pt x="1096502" y="0"/>
                </a:lnTo>
                <a:lnTo>
                  <a:pt x="1096502" y="1271307"/>
                </a:lnTo>
                <a:lnTo>
                  <a:pt x="0" y="12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31"/>
          <p:cNvSpPr/>
          <p:nvPr/>
        </p:nvSpPr>
        <p:spPr>
          <a:xfrm>
            <a:off x="6443631" y="3476797"/>
            <a:ext cx="1294862" cy="1048838"/>
          </a:xfrm>
          <a:custGeom>
            <a:avLst/>
            <a:gdLst/>
            <a:ahLst/>
            <a:cxnLst/>
            <a:rect l="l" t="t" r="r" b="b"/>
            <a:pathLst>
              <a:path w="1294862" h="1048838">
                <a:moveTo>
                  <a:pt x="0" y="0"/>
                </a:moveTo>
                <a:lnTo>
                  <a:pt x="1294862" y="0"/>
                </a:lnTo>
                <a:lnTo>
                  <a:pt x="1294862" y="1048839"/>
                </a:lnTo>
                <a:lnTo>
                  <a:pt x="0" y="1048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10728652" y="3490784"/>
            <a:ext cx="1053795" cy="1020864"/>
          </a:xfrm>
          <a:custGeom>
            <a:avLst/>
            <a:gdLst/>
            <a:ahLst/>
            <a:cxnLst/>
            <a:rect l="l" t="t" r="r" b="b"/>
            <a:pathLst>
              <a:path w="1053795" h="1020864">
                <a:moveTo>
                  <a:pt x="0" y="0"/>
                </a:moveTo>
                <a:lnTo>
                  <a:pt x="1053796" y="0"/>
                </a:lnTo>
                <a:lnTo>
                  <a:pt x="1053796" y="1020865"/>
                </a:lnTo>
                <a:lnTo>
                  <a:pt x="0" y="10208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3" name="Freeform 33"/>
          <p:cNvSpPr/>
          <p:nvPr/>
        </p:nvSpPr>
        <p:spPr>
          <a:xfrm>
            <a:off x="14823422" y="3534600"/>
            <a:ext cx="1298411" cy="933233"/>
          </a:xfrm>
          <a:custGeom>
            <a:avLst/>
            <a:gdLst/>
            <a:ahLst/>
            <a:cxnLst/>
            <a:rect l="l" t="t" r="r" b="b"/>
            <a:pathLst>
              <a:path w="1298411" h="933233">
                <a:moveTo>
                  <a:pt x="0" y="0"/>
                </a:moveTo>
                <a:lnTo>
                  <a:pt x="1298411" y="0"/>
                </a:lnTo>
                <a:lnTo>
                  <a:pt x="1298411" y="933233"/>
                </a:lnTo>
                <a:lnTo>
                  <a:pt x="0" y="9332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TextBox 34"/>
          <p:cNvSpPr txBox="1"/>
          <p:nvPr/>
        </p:nvSpPr>
        <p:spPr>
          <a:xfrm>
            <a:off x="1131069"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Ideation</a:t>
            </a:r>
          </a:p>
        </p:txBody>
      </p:sp>
      <p:sp>
        <p:nvSpPr>
          <p:cNvPr id="35" name="TextBox 35"/>
          <p:cNvSpPr txBox="1"/>
          <p:nvPr/>
        </p:nvSpPr>
        <p:spPr>
          <a:xfrm>
            <a:off x="1278507" y="6288182"/>
            <a:ext cx="3293410" cy="2107565"/>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An individual has an</a:t>
            </a:r>
          </a:p>
          <a:p>
            <a:pPr algn="ctr">
              <a:lnSpc>
                <a:spcPts val="2380"/>
              </a:lnSpc>
            </a:pPr>
            <a:r>
              <a:rPr lang="en-US" sz="2000">
                <a:solidFill>
                  <a:srgbClr val="2B2C30"/>
                </a:solidFill>
                <a:latin typeface="Futura"/>
                <a:ea typeface="Futura"/>
                <a:cs typeface="Futura"/>
                <a:sym typeface="Futura"/>
              </a:rPr>
              <a:t>idea for a business</a:t>
            </a:r>
          </a:p>
          <a:p>
            <a:pPr algn="ctr">
              <a:lnSpc>
                <a:spcPts val="2380"/>
              </a:lnSpc>
            </a:pPr>
            <a:r>
              <a:rPr lang="en-US" sz="2000">
                <a:solidFill>
                  <a:srgbClr val="2B2C30"/>
                </a:solidFill>
                <a:latin typeface="Futura"/>
                <a:ea typeface="Futura"/>
                <a:cs typeface="Futura"/>
                <a:sym typeface="Futura"/>
              </a:rPr>
              <a:t>but needs help to</a:t>
            </a:r>
          </a:p>
          <a:p>
            <a:pPr algn="ctr">
              <a:lnSpc>
                <a:spcPts val="2380"/>
              </a:lnSpc>
            </a:pPr>
            <a:r>
              <a:rPr lang="en-US" sz="2000">
                <a:solidFill>
                  <a:srgbClr val="2B2C30"/>
                </a:solidFill>
                <a:latin typeface="Futura"/>
                <a:ea typeface="Futura"/>
                <a:cs typeface="Futura"/>
                <a:sym typeface="Futura"/>
              </a:rPr>
              <a:t>determine if the</a:t>
            </a:r>
          </a:p>
          <a:p>
            <a:pPr algn="ctr">
              <a:lnSpc>
                <a:spcPts val="2380"/>
              </a:lnSpc>
            </a:pPr>
            <a:r>
              <a:rPr lang="en-US" sz="2000">
                <a:solidFill>
                  <a:srgbClr val="2B2C30"/>
                </a:solidFill>
                <a:latin typeface="Futura"/>
                <a:ea typeface="Futura"/>
                <a:cs typeface="Futura"/>
                <a:sym typeface="Futura"/>
              </a:rPr>
              <a:t>idea can become a</a:t>
            </a:r>
          </a:p>
          <a:p>
            <a:pPr algn="ctr">
              <a:lnSpc>
                <a:spcPts val="2380"/>
              </a:lnSpc>
            </a:pPr>
            <a:r>
              <a:rPr lang="en-US" sz="2000">
                <a:solidFill>
                  <a:srgbClr val="2B2C30"/>
                </a:solidFill>
                <a:latin typeface="Futura"/>
                <a:ea typeface="Futura"/>
                <a:cs typeface="Futura"/>
                <a:sym typeface="Futura"/>
              </a:rPr>
              <a:t>sustainable</a:t>
            </a:r>
          </a:p>
          <a:p>
            <a:pPr algn="ctr">
              <a:lnSpc>
                <a:spcPts val="2380"/>
              </a:lnSpc>
            </a:pPr>
            <a:r>
              <a:rPr lang="en-US" sz="2000">
                <a:solidFill>
                  <a:srgbClr val="2B2C30"/>
                </a:solidFill>
                <a:latin typeface="Futura"/>
                <a:ea typeface="Futura"/>
                <a:cs typeface="Futura"/>
                <a:sym typeface="Futura"/>
              </a:rPr>
              <a:t>business.</a:t>
            </a:r>
          </a:p>
        </p:txBody>
      </p:sp>
      <p:sp>
        <p:nvSpPr>
          <p:cNvPr id="36" name="TextBox 36"/>
          <p:cNvSpPr txBox="1"/>
          <p:nvPr/>
        </p:nvSpPr>
        <p:spPr>
          <a:xfrm>
            <a:off x="5311050"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Incubation</a:t>
            </a:r>
          </a:p>
        </p:txBody>
      </p:sp>
      <p:sp>
        <p:nvSpPr>
          <p:cNvPr id="37" name="TextBox 37"/>
          <p:cNvSpPr txBox="1"/>
          <p:nvPr/>
        </p:nvSpPr>
        <p:spPr>
          <a:xfrm>
            <a:off x="9491032"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Acceleration</a:t>
            </a:r>
          </a:p>
        </p:txBody>
      </p:sp>
      <p:sp>
        <p:nvSpPr>
          <p:cNvPr id="38" name="TextBox 38"/>
          <p:cNvSpPr txBox="1"/>
          <p:nvPr/>
        </p:nvSpPr>
        <p:spPr>
          <a:xfrm>
            <a:off x="13671013"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Transition</a:t>
            </a:r>
          </a:p>
        </p:txBody>
      </p:sp>
      <p:sp>
        <p:nvSpPr>
          <p:cNvPr id="39" name="TextBox 39"/>
          <p:cNvSpPr txBox="1"/>
          <p:nvPr/>
        </p:nvSpPr>
        <p:spPr>
          <a:xfrm>
            <a:off x="5812238" y="6288182"/>
            <a:ext cx="2585910" cy="1812290"/>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The individual feels</a:t>
            </a:r>
          </a:p>
          <a:p>
            <a:pPr algn="ctr">
              <a:lnSpc>
                <a:spcPts val="2380"/>
              </a:lnSpc>
            </a:pPr>
            <a:r>
              <a:rPr lang="en-US" sz="2000">
                <a:solidFill>
                  <a:srgbClr val="2B2C30"/>
                </a:solidFill>
                <a:latin typeface="Futura"/>
                <a:ea typeface="Futura"/>
                <a:cs typeface="Futura"/>
                <a:sym typeface="Futura"/>
              </a:rPr>
              <a:t>confident enough to</a:t>
            </a:r>
          </a:p>
          <a:p>
            <a:pPr algn="ctr">
              <a:lnSpc>
                <a:spcPts val="2380"/>
              </a:lnSpc>
            </a:pPr>
            <a:r>
              <a:rPr lang="en-US" sz="2000">
                <a:solidFill>
                  <a:srgbClr val="2B2C30"/>
                </a:solidFill>
                <a:latin typeface="Futura"/>
                <a:ea typeface="Futura"/>
                <a:cs typeface="Futura"/>
                <a:sym typeface="Futura"/>
              </a:rPr>
              <a:t>take the ‘Idea’ and</a:t>
            </a:r>
          </a:p>
          <a:p>
            <a:pPr algn="ctr">
              <a:lnSpc>
                <a:spcPts val="2380"/>
              </a:lnSpc>
            </a:pPr>
            <a:r>
              <a:rPr lang="en-US" sz="2000">
                <a:solidFill>
                  <a:srgbClr val="2B2C30"/>
                </a:solidFill>
                <a:latin typeface="Futura"/>
                <a:ea typeface="Futura"/>
                <a:cs typeface="Futura"/>
                <a:sym typeface="Futura"/>
              </a:rPr>
              <a:t>turn it into an early</a:t>
            </a:r>
          </a:p>
          <a:p>
            <a:pPr algn="ctr">
              <a:lnSpc>
                <a:spcPts val="2380"/>
              </a:lnSpc>
            </a:pPr>
            <a:r>
              <a:rPr lang="en-US" sz="2000">
                <a:solidFill>
                  <a:srgbClr val="2B2C30"/>
                </a:solidFill>
                <a:latin typeface="Futura"/>
                <a:ea typeface="Futura"/>
                <a:cs typeface="Futura"/>
                <a:sym typeface="Futura"/>
              </a:rPr>
              <a:t>phase start-up</a:t>
            </a:r>
          </a:p>
          <a:p>
            <a:pPr algn="ctr">
              <a:lnSpc>
                <a:spcPts val="2380"/>
              </a:lnSpc>
            </a:pPr>
            <a:r>
              <a:rPr lang="en-US" sz="2000">
                <a:solidFill>
                  <a:srgbClr val="2B2C30"/>
                </a:solidFill>
                <a:latin typeface="Futura"/>
                <a:ea typeface="Futura"/>
                <a:cs typeface="Futura"/>
                <a:sym typeface="Futura"/>
              </a:rPr>
              <a:t>business.</a:t>
            </a:r>
          </a:p>
        </p:txBody>
      </p:sp>
      <p:sp>
        <p:nvSpPr>
          <p:cNvPr id="40" name="TextBox 40"/>
          <p:cNvSpPr txBox="1"/>
          <p:nvPr/>
        </p:nvSpPr>
        <p:spPr>
          <a:xfrm>
            <a:off x="9944230" y="6288182"/>
            <a:ext cx="2681889" cy="2402840"/>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The business has</a:t>
            </a:r>
          </a:p>
          <a:p>
            <a:pPr algn="ctr">
              <a:lnSpc>
                <a:spcPts val="2380"/>
              </a:lnSpc>
            </a:pPr>
            <a:r>
              <a:rPr lang="en-US" sz="2000">
                <a:solidFill>
                  <a:srgbClr val="2B2C30"/>
                </a:solidFill>
                <a:latin typeface="Futura"/>
                <a:ea typeface="Futura"/>
                <a:cs typeface="Futura"/>
                <a:sym typeface="Futura"/>
              </a:rPr>
              <a:t>survived beyond</a:t>
            </a:r>
          </a:p>
          <a:p>
            <a:pPr algn="ctr">
              <a:lnSpc>
                <a:spcPts val="2380"/>
              </a:lnSpc>
            </a:pPr>
            <a:r>
              <a:rPr lang="en-US" sz="2000">
                <a:solidFill>
                  <a:srgbClr val="2B2C30"/>
                </a:solidFill>
                <a:latin typeface="Futura"/>
                <a:ea typeface="Futura"/>
                <a:cs typeface="Futura"/>
                <a:sym typeface="Futura"/>
              </a:rPr>
              <a:t>start-up and wants</a:t>
            </a:r>
          </a:p>
          <a:p>
            <a:pPr algn="ctr">
              <a:lnSpc>
                <a:spcPts val="2380"/>
              </a:lnSpc>
            </a:pPr>
            <a:r>
              <a:rPr lang="en-US" sz="2000">
                <a:solidFill>
                  <a:srgbClr val="2B2C30"/>
                </a:solidFill>
                <a:latin typeface="Futura"/>
                <a:ea typeface="Futura"/>
                <a:cs typeface="Futura"/>
                <a:sym typeface="Futura"/>
              </a:rPr>
              <a:t>to take the necessary steps to</a:t>
            </a:r>
          </a:p>
          <a:p>
            <a:pPr algn="ctr">
              <a:lnSpc>
                <a:spcPts val="2380"/>
              </a:lnSpc>
            </a:pPr>
            <a:r>
              <a:rPr lang="en-US" sz="2000">
                <a:solidFill>
                  <a:srgbClr val="2B2C30"/>
                </a:solidFill>
                <a:latin typeface="Futura"/>
                <a:ea typeface="Futura"/>
                <a:cs typeface="Futura"/>
                <a:sym typeface="Futura"/>
              </a:rPr>
              <a:t>position itself for long-term</a:t>
            </a:r>
          </a:p>
          <a:p>
            <a:pPr algn="ctr">
              <a:lnSpc>
                <a:spcPts val="2380"/>
              </a:lnSpc>
            </a:pPr>
            <a:r>
              <a:rPr lang="en-US" sz="2000">
                <a:solidFill>
                  <a:srgbClr val="2B2C30"/>
                </a:solidFill>
                <a:latin typeface="Futura"/>
                <a:ea typeface="Futura"/>
                <a:cs typeface="Futura"/>
                <a:sym typeface="Futura"/>
              </a:rPr>
              <a:t>sustainable growth.</a:t>
            </a:r>
          </a:p>
        </p:txBody>
      </p:sp>
      <p:sp>
        <p:nvSpPr>
          <p:cNvPr id="41" name="TextBox 41"/>
          <p:cNvSpPr txBox="1"/>
          <p:nvPr/>
        </p:nvSpPr>
        <p:spPr>
          <a:xfrm>
            <a:off x="14172201" y="6288182"/>
            <a:ext cx="2585910" cy="2402840"/>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The business has</a:t>
            </a:r>
          </a:p>
          <a:p>
            <a:pPr algn="ctr">
              <a:lnSpc>
                <a:spcPts val="2380"/>
              </a:lnSpc>
            </a:pPr>
            <a:r>
              <a:rPr lang="en-US" sz="2000">
                <a:solidFill>
                  <a:srgbClr val="2B2C30"/>
                </a:solidFill>
                <a:latin typeface="Futura"/>
                <a:ea typeface="Futura"/>
                <a:cs typeface="Futura"/>
                <a:sym typeface="Futura"/>
              </a:rPr>
              <a:t>matured to the point where the owner needs to plan how to successfully exit</a:t>
            </a:r>
          </a:p>
          <a:p>
            <a:pPr algn="ctr">
              <a:lnSpc>
                <a:spcPts val="2380"/>
              </a:lnSpc>
            </a:pPr>
            <a:r>
              <a:rPr lang="en-US" sz="2000">
                <a:solidFill>
                  <a:srgbClr val="2B2C30"/>
                </a:solidFill>
                <a:latin typeface="Futura"/>
                <a:ea typeface="Futura"/>
                <a:cs typeface="Futura"/>
                <a:sym typeface="Futura"/>
              </a:rPr>
              <a:t>the business to keep the business, or legacy, alive.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028695" y="2062235"/>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TextBox 3"/>
          <p:cNvSpPr txBox="1"/>
          <p:nvPr/>
        </p:nvSpPr>
        <p:spPr>
          <a:xfrm>
            <a:off x="2683754" y="847725"/>
            <a:ext cx="16230600" cy="648601"/>
          </a:xfrm>
          <a:prstGeom prst="rect">
            <a:avLst/>
          </a:prstGeom>
        </p:spPr>
        <p:txBody>
          <a:bodyPr lIns="0" tIns="0" rIns="0" bIns="0" rtlCol="0" anchor="t">
            <a:spAutoFit/>
          </a:bodyPr>
          <a:lstStyle/>
          <a:p>
            <a:pPr algn="l">
              <a:lnSpc>
                <a:spcPts val="5200"/>
              </a:lnSpc>
              <a:spcBef>
                <a:spcPct val="0"/>
              </a:spcBef>
            </a:pPr>
            <a:r>
              <a:rPr lang="en-US" sz="3714">
                <a:solidFill>
                  <a:srgbClr val="2B2C30"/>
                </a:solidFill>
                <a:latin typeface="Eastman Grotesque"/>
                <a:ea typeface="Eastman Grotesque"/>
                <a:cs typeface="Eastman Grotesque"/>
                <a:sym typeface="Eastman Grotesque"/>
              </a:rPr>
              <a:t>BUSINESS STAGES</a:t>
            </a:r>
          </a:p>
        </p:txBody>
      </p:sp>
      <p:grpSp>
        <p:nvGrpSpPr>
          <p:cNvPr id="4" name="Group 4"/>
          <p:cNvGrpSpPr/>
          <p:nvPr/>
        </p:nvGrpSpPr>
        <p:grpSpPr>
          <a:xfrm>
            <a:off x="1038236" y="2866564"/>
            <a:ext cx="3773952" cy="2269305"/>
            <a:chOff x="0" y="0"/>
            <a:chExt cx="993963" cy="597677"/>
          </a:xfrm>
        </p:grpSpPr>
        <p:sp>
          <p:nvSpPr>
            <p:cNvPr id="5" name="Freeform 5"/>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6" name="TextBox 6"/>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7" name="Group 7"/>
          <p:cNvGrpSpPr/>
          <p:nvPr/>
        </p:nvGrpSpPr>
        <p:grpSpPr>
          <a:xfrm>
            <a:off x="1425946" y="2657128"/>
            <a:ext cx="2998533" cy="2688178"/>
            <a:chOff x="0" y="0"/>
            <a:chExt cx="1379207" cy="1236456"/>
          </a:xfrm>
        </p:grpSpPr>
        <p:sp>
          <p:nvSpPr>
            <p:cNvPr id="8" name="Freeform 8"/>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9" name="TextBox 9"/>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0" name="Group 10"/>
          <p:cNvGrpSpPr/>
          <p:nvPr/>
        </p:nvGrpSpPr>
        <p:grpSpPr>
          <a:xfrm>
            <a:off x="5204086" y="2866564"/>
            <a:ext cx="3773952" cy="2269305"/>
            <a:chOff x="0" y="0"/>
            <a:chExt cx="993963" cy="597677"/>
          </a:xfrm>
        </p:grpSpPr>
        <p:sp>
          <p:nvSpPr>
            <p:cNvPr id="11" name="Freeform 11"/>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12" name="TextBox 12"/>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13" name="Group 13"/>
          <p:cNvGrpSpPr/>
          <p:nvPr/>
        </p:nvGrpSpPr>
        <p:grpSpPr>
          <a:xfrm>
            <a:off x="5591796" y="2657128"/>
            <a:ext cx="2998533" cy="2688178"/>
            <a:chOff x="0" y="0"/>
            <a:chExt cx="1379207" cy="1236456"/>
          </a:xfrm>
        </p:grpSpPr>
        <p:sp>
          <p:nvSpPr>
            <p:cNvPr id="14" name="Freeform 14"/>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5" name="TextBox 15"/>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6" name="Group 16"/>
          <p:cNvGrpSpPr/>
          <p:nvPr/>
        </p:nvGrpSpPr>
        <p:grpSpPr>
          <a:xfrm>
            <a:off x="9368574" y="2866564"/>
            <a:ext cx="3773952" cy="2269305"/>
            <a:chOff x="0" y="0"/>
            <a:chExt cx="993963" cy="597677"/>
          </a:xfrm>
        </p:grpSpPr>
        <p:sp>
          <p:nvSpPr>
            <p:cNvPr id="17" name="Freeform 17"/>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18" name="TextBox 18"/>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19" name="Group 19"/>
          <p:cNvGrpSpPr/>
          <p:nvPr/>
        </p:nvGrpSpPr>
        <p:grpSpPr>
          <a:xfrm>
            <a:off x="9756284" y="2657128"/>
            <a:ext cx="2998533" cy="2688178"/>
            <a:chOff x="0" y="0"/>
            <a:chExt cx="1379207" cy="1236456"/>
          </a:xfrm>
        </p:grpSpPr>
        <p:sp>
          <p:nvSpPr>
            <p:cNvPr id="20" name="Freeform 20"/>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21" name="TextBox 21"/>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22" name="Group 22"/>
          <p:cNvGrpSpPr/>
          <p:nvPr/>
        </p:nvGrpSpPr>
        <p:grpSpPr>
          <a:xfrm>
            <a:off x="13485348" y="2866564"/>
            <a:ext cx="3773952" cy="2269305"/>
            <a:chOff x="0" y="0"/>
            <a:chExt cx="993963" cy="597677"/>
          </a:xfrm>
        </p:grpSpPr>
        <p:sp>
          <p:nvSpPr>
            <p:cNvPr id="23" name="Freeform 23"/>
            <p:cNvSpPr/>
            <p:nvPr/>
          </p:nvSpPr>
          <p:spPr>
            <a:xfrm>
              <a:off x="0" y="0"/>
              <a:ext cx="993963" cy="597677"/>
            </a:xfrm>
            <a:custGeom>
              <a:avLst/>
              <a:gdLst/>
              <a:ahLst/>
              <a:cxnLst/>
              <a:rect l="l" t="t" r="r" b="b"/>
              <a:pathLst>
                <a:path w="993963" h="597677">
                  <a:moveTo>
                    <a:pt x="0" y="0"/>
                  </a:moveTo>
                  <a:lnTo>
                    <a:pt x="993963" y="0"/>
                  </a:lnTo>
                  <a:lnTo>
                    <a:pt x="993963" y="597677"/>
                  </a:lnTo>
                  <a:lnTo>
                    <a:pt x="0" y="597677"/>
                  </a:lnTo>
                  <a:close/>
                </a:path>
              </a:pathLst>
            </a:custGeom>
            <a:solidFill>
              <a:srgbClr val="DDDCDC"/>
            </a:solidFill>
          </p:spPr>
          <p:txBody>
            <a:bodyPr/>
            <a:lstStyle/>
            <a:p>
              <a:endParaRPr lang="en-US"/>
            </a:p>
          </p:txBody>
        </p:sp>
        <p:sp>
          <p:nvSpPr>
            <p:cNvPr id="24" name="TextBox 24"/>
            <p:cNvSpPr txBox="1"/>
            <p:nvPr/>
          </p:nvSpPr>
          <p:spPr>
            <a:xfrm>
              <a:off x="0" y="-66675"/>
              <a:ext cx="993963" cy="664352"/>
            </a:xfrm>
            <a:prstGeom prst="rect">
              <a:avLst/>
            </a:prstGeom>
          </p:spPr>
          <p:txBody>
            <a:bodyPr lIns="50800" tIns="50800" rIns="50800" bIns="50800" rtlCol="0" anchor="ctr"/>
            <a:lstStyle/>
            <a:p>
              <a:pPr algn="ctr">
                <a:lnSpc>
                  <a:spcPts val="2967"/>
                </a:lnSpc>
              </a:pPr>
              <a:endParaRPr/>
            </a:p>
          </p:txBody>
        </p:sp>
      </p:grpSp>
      <p:grpSp>
        <p:nvGrpSpPr>
          <p:cNvPr id="25" name="Group 25"/>
          <p:cNvGrpSpPr/>
          <p:nvPr/>
        </p:nvGrpSpPr>
        <p:grpSpPr>
          <a:xfrm>
            <a:off x="13873058" y="2657128"/>
            <a:ext cx="2998533" cy="2688178"/>
            <a:chOff x="0" y="0"/>
            <a:chExt cx="1379207" cy="1236456"/>
          </a:xfrm>
        </p:grpSpPr>
        <p:sp>
          <p:nvSpPr>
            <p:cNvPr id="26" name="Freeform 26"/>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27" name="TextBox 27"/>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28" name="Freeform 28" descr="A logo of a ship  Description automatically generated"/>
          <p:cNvSpPr/>
          <p:nvPr/>
        </p:nvSpPr>
        <p:spPr>
          <a:xfrm>
            <a:off x="240877" y="244518"/>
            <a:ext cx="1965912" cy="1546856"/>
          </a:xfrm>
          <a:custGeom>
            <a:avLst/>
            <a:gdLst/>
            <a:ahLst/>
            <a:cxnLst/>
            <a:rect l="l" t="t" r="r" b="b"/>
            <a:pathLst>
              <a:path w="1965912" h="1546856">
                <a:moveTo>
                  <a:pt x="0" y="0"/>
                </a:moveTo>
                <a:lnTo>
                  <a:pt x="1965912" y="0"/>
                </a:lnTo>
                <a:lnTo>
                  <a:pt x="1965912" y="1546856"/>
                </a:lnTo>
                <a:lnTo>
                  <a:pt x="0" y="1546856"/>
                </a:lnTo>
                <a:lnTo>
                  <a:pt x="0" y="0"/>
                </a:lnTo>
                <a:close/>
              </a:path>
            </a:pathLst>
          </a:custGeom>
          <a:blipFill>
            <a:blip r:embed="rId2"/>
            <a:stretch>
              <a:fillRect/>
            </a:stretch>
          </a:blipFill>
        </p:spPr>
        <p:txBody>
          <a:bodyPr/>
          <a:lstStyle/>
          <a:p>
            <a:endParaRPr lang="en-US"/>
          </a:p>
        </p:txBody>
      </p:sp>
      <p:sp>
        <p:nvSpPr>
          <p:cNvPr id="29" name="Freeform 29"/>
          <p:cNvSpPr/>
          <p:nvPr/>
        </p:nvSpPr>
        <p:spPr>
          <a:xfrm>
            <a:off x="13059501" y="287814"/>
            <a:ext cx="5006420" cy="1066800"/>
          </a:xfrm>
          <a:custGeom>
            <a:avLst/>
            <a:gdLst/>
            <a:ahLst/>
            <a:cxnLst/>
            <a:rect l="l" t="t" r="r" b="b"/>
            <a:pathLst>
              <a:path w="5006420" h="1066800">
                <a:moveTo>
                  <a:pt x="0" y="0"/>
                </a:moveTo>
                <a:lnTo>
                  <a:pt x="5006420" y="0"/>
                </a:lnTo>
                <a:lnTo>
                  <a:pt x="5006420" y="1066800"/>
                </a:lnTo>
                <a:lnTo>
                  <a:pt x="0" y="1066800"/>
                </a:lnTo>
                <a:lnTo>
                  <a:pt x="0" y="0"/>
                </a:lnTo>
                <a:close/>
              </a:path>
            </a:pathLst>
          </a:custGeom>
          <a:blipFill>
            <a:blip r:embed="rId3"/>
            <a:stretch>
              <a:fillRect t="-21" b="-21"/>
            </a:stretch>
          </a:blipFill>
        </p:spPr>
        <p:txBody>
          <a:bodyPr/>
          <a:lstStyle/>
          <a:p>
            <a:endParaRPr lang="en-US"/>
          </a:p>
        </p:txBody>
      </p:sp>
      <p:sp>
        <p:nvSpPr>
          <p:cNvPr id="30" name="Freeform 30"/>
          <p:cNvSpPr/>
          <p:nvPr/>
        </p:nvSpPr>
        <p:spPr>
          <a:xfrm>
            <a:off x="2376961" y="3365563"/>
            <a:ext cx="1096502" cy="1271307"/>
          </a:xfrm>
          <a:custGeom>
            <a:avLst/>
            <a:gdLst/>
            <a:ahLst/>
            <a:cxnLst/>
            <a:rect l="l" t="t" r="r" b="b"/>
            <a:pathLst>
              <a:path w="1096502" h="1271307">
                <a:moveTo>
                  <a:pt x="0" y="0"/>
                </a:moveTo>
                <a:lnTo>
                  <a:pt x="1096502" y="0"/>
                </a:lnTo>
                <a:lnTo>
                  <a:pt x="1096502" y="1271307"/>
                </a:lnTo>
                <a:lnTo>
                  <a:pt x="0" y="12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31"/>
          <p:cNvSpPr/>
          <p:nvPr/>
        </p:nvSpPr>
        <p:spPr>
          <a:xfrm>
            <a:off x="6443631" y="3476797"/>
            <a:ext cx="1294862" cy="1048838"/>
          </a:xfrm>
          <a:custGeom>
            <a:avLst/>
            <a:gdLst/>
            <a:ahLst/>
            <a:cxnLst/>
            <a:rect l="l" t="t" r="r" b="b"/>
            <a:pathLst>
              <a:path w="1294862" h="1048838">
                <a:moveTo>
                  <a:pt x="0" y="0"/>
                </a:moveTo>
                <a:lnTo>
                  <a:pt x="1294862" y="0"/>
                </a:lnTo>
                <a:lnTo>
                  <a:pt x="1294862" y="1048839"/>
                </a:lnTo>
                <a:lnTo>
                  <a:pt x="0" y="1048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10728652" y="3490784"/>
            <a:ext cx="1053795" cy="1020864"/>
          </a:xfrm>
          <a:custGeom>
            <a:avLst/>
            <a:gdLst/>
            <a:ahLst/>
            <a:cxnLst/>
            <a:rect l="l" t="t" r="r" b="b"/>
            <a:pathLst>
              <a:path w="1053795" h="1020864">
                <a:moveTo>
                  <a:pt x="0" y="0"/>
                </a:moveTo>
                <a:lnTo>
                  <a:pt x="1053796" y="0"/>
                </a:lnTo>
                <a:lnTo>
                  <a:pt x="1053796" y="1020865"/>
                </a:lnTo>
                <a:lnTo>
                  <a:pt x="0" y="10208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3" name="Freeform 33"/>
          <p:cNvSpPr/>
          <p:nvPr/>
        </p:nvSpPr>
        <p:spPr>
          <a:xfrm>
            <a:off x="14823422" y="3534600"/>
            <a:ext cx="1298411" cy="933233"/>
          </a:xfrm>
          <a:custGeom>
            <a:avLst/>
            <a:gdLst/>
            <a:ahLst/>
            <a:cxnLst/>
            <a:rect l="l" t="t" r="r" b="b"/>
            <a:pathLst>
              <a:path w="1298411" h="933233">
                <a:moveTo>
                  <a:pt x="0" y="0"/>
                </a:moveTo>
                <a:lnTo>
                  <a:pt x="1298411" y="0"/>
                </a:lnTo>
                <a:lnTo>
                  <a:pt x="1298411" y="933233"/>
                </a:lnTo>
                <a:lnTo>
                  <a:pt x="0" y="9332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Freeform 34"/>
          <p:cNvSpPr/>
          <p:nvPr/>
        </p:nvSpPr>
        <p:spPr>
          <a:xfrm>
            <a:off x="3806391" y="1791374"/>
            <a:ext cx="1531052" cy="1299480"/>
          </a:xfrm>
          <a:custGeom>
            <a:avLst/>
            <a:gdLst/>
            <a:ahLst/>
            <a:cxnLst/>
            <a:rect l="l" t="t" r="r" b="b"/>
            <a:pathLst>
              <a:path w="1531052" h="1299480">
                <a:moveTo>
                  <a:pt x="0" y="0"/>
                </a:moveTo>
                <a:lnTo>
                  <a:pt x="1531052" y="0"/>
                </a:lnTo>
                <a:lnTo>
                  <a:pt x="1531052" y="1299480"/>
                </a:lnTo>
                <a:lnTo>
                  <a:pt x="0" y="12994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5" name="Freeform 35"/>
          <p:cNvSpPr/>
          <p:nvPr/>
        </p:nvSpPr>
        <p:spPr>
          <a:xfrm>
            <a:off x="7959980" y="1791374"/>
            <a:ext cx="1531052" cy="1299480"/>
          </a:xfrm>
          <a:custGeom>
            <a:avLst/>
            <a:gdLst/>
            <a:ahLst/>
            <a:cxnLst/>
            <a:rect l="l" t="t" r="r" b="b"/>
            <a:pathLst>
              <a:path w="1531052" h="1299480">
                <a:moveTo>
                  <a:pt x="0" y="0"/>
                </a:moveTo>
                <a:lnTo>
                  <a:pt x="1531052" y="0"/>
                </a:lnTo>
                <a:lnTo>
                  <a:pt x="1531052" y="1299480"/>
                </a:lnTo>
                <a:lnTo>
                  <a:pt x="0" y="12994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6" name="Freeform 36"/>
          <p:cNvSpPr/>
          <p:nvPr/>
        </p:nvSpPr>
        <p:spPr>
          <a:xfrm>
            <a:off x="12113568" y="1791374"/>
            <a:ext cx="1531052" cy="1299480"/>
          </a:xfrm>
          <a:custGeom>
            <a:avLst/>
            <a:gdLst/>
            <a:ahLst/>
            <a:cxnLst/>
            <a:rect l="l" t="t" r="r" b="b"/>
            <a:pathLst>
              <a:path w="1531052" h="1299480">
                <a:moveTo>
                  <a:pt x="0" y="0"/>
                </a:moveTo>
                <a:lnTo>
                  <a:pt x="1531052" y="0"/>
                </a:lnTo>
                <a:lnTo>
                  <a:pt x="1531052" y="1299480"/>
                </a:lnTo>
                <a:lnTo>
                  <a:pt x="0" y="12994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7" name="Group 37"/>
          <p:cNvGrpSpPr/>
          <p:nvPr/>
        </p:nvGrpSpPr>
        <p:grpSpPr>
          <a:xfrm>
            <a:off x="12113568" y="2670815"/>
            <a:ext cx="728916" cy="694748"/>
            <a:chOff x="0" y="0"/>
            <a:chExt cx="812800" cy="774700"/>
          </a:xfrm>
        </p:grpSpPr>
        <p:sp>
          <p:nvSpPr>
            <p:cNvPr id="38" name="Freeform 3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4B73"/>
            </a:solidFill>
          </p:spPr>
          <p:txBody>
            <a:bodyPr/>
            <a:lstStyle/>
            <a:p>
              <a:endParaRPr lang="en-US"/>
            </a:p>
          </p:txBody>
        </p:sp>
        <p:sp>
          <p:nvSpPr>
            <p:cNvPr id="39" name="TextBox 39"/>
            <p:cNvSpPr txBox="1"/>
            <p:nvPr/>
          </p:nvSpPr>
          <p:spPr>
            <a:xfrm>
              <a:off x="228600" y="200025"/>
              <a:ext cx="355600" cy="409575"/>
            </a:xfrm>
            <a:prstGeom prst="rect">
              <a:avLst/>
            </a:prstGeom>
          </p:spPr>
          <p:txBody>
            <a:bodyPr lIns="50800" tIns="50800" rIns="50800" bIns="50800" rtlCol="0" anchor="ctr"/>
            <a:lstStyle/>
            <a:p>
              <a:pPr algn="ctr">
                <a:lnSpc>
                  <a:spcPts val="2967"/>
                </a:lnSpc>
              </a:pPr>
              <a:endParaRPr/>
            </a:p>
          </p:txBody>
        </p:sp>
      </p:grpSp>
      <p:sp>
        <p:nvSpPr>
          <p:cNvPr id="40" name="TextBox 40"/>
          <p:cNvSpPr txBox="1"/>
          <p:nvPr/>
        </p:nvSpPr>
        <p:spPr>
          <a:xfrm>
            <a:off x="1131069"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Ideation</a:t>
            </a:r>
          </a:p>
        </p:txBody>
      </p:sp>
      <p:sp>
        <p:nvSpPr>
          <p:cNvPr id="41" name="TextBox 41"/>
          <p:cNvSpPr txBox="1"/>
          <p:nvPr/>
        </p:nvSpPr>
        <p:spPr>
          <a:xfrm>
            <a:off x="1278507" y="6288182"/>
            <a:ext cx="3293410" cy="2107565"/>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An individual has an</a:t>
            </a:r>
          </a:p>
          <a:p>
            <a:pPr algn="ctr">
              <a:lnSpc>
                <a:spcPts val="2380"/>
              </a:lnSpc>
            </a:pPr>
            <a:r>
              <a:rPr lang="en-US" sz="2000">
                <a:solidFill>
                  <a:srgbClr val="2B2C30"/>
                </a:solidFill>
                <a:latin typeface="Futura"/>
                <a:ea typeface="Futura"/>
                <a:cs typeface="Futura"/>
                <a:sym typeface="Futura"/>
              </a:rPr>
              <a:t>idea for a business</a:t>
            </a:r>
          </a:p>
          <a:p>
            <a:pPr algn="ctr">
              <a:lnSpc>
                <a:spcPts val="2380"/>
              </a:lnSpc>
            </a:pPr>
            <a:r>
              <a:rPr lang="en-US" sz="2000">
                <a:solidFill>
                  <a:srgbClr val="2B2C30"/>
                </a:solidFill>
                <a:latin typeface="Futura"/>
                <a:ea typeface="Futura"/>
                <a:cs typeface="Futura"/>
                <a:sym typeface="Futura"/>
              </a:rPr>
              <a:t>but needs help to</a:t>
            </a:r>
          </a:p>
          <a:p>
            <a:pPr algn="ctr">
              <a:lnSpc>
                <a:spcPts val="2380"/>
              </a:lnSpc>
            </a:pPr>
            <a:r>
              <a:rPr lang="en-US" sz="2000">
                <a:solidFill>
                  <a:srgbClr val="2B2C30"/>
                </a:solidFill>
                <a:latin typeface="Futura"/>
                <a:ea typeface="Futura"/>
                <a:cs typeface="Futura"/>
                <a:sym typeface="Futura"/>
              </a:rPr>
              <a:t>determine if the</a:t>
            </a:r>
          </a:p>
          <a:p>
            <a:pPr algn="ctr">
              <a:lnSpc>
                <a:spcPts val="2380"/>
              </a:lnSpc>
            </a:pPr>
            <a:r>
              <a:rPr lang="en-US" sz="2000">
                <a:solidFill>
                  <a:srgbClr val="2B2C30"/>
                </a:solidFill>
                <a:latin typeface="Futura"/>
                <a:ea typeface="Futura"/>
                <a:cs typeface="Futura"/>
                <a:sym typeface="Futura"/>
              </a:rPr>
              <a:t>idea can become a</a:t>
            </a:r>
          </a:p>
          <a:p>
            <a:pPr algn="ctr">
              <a:lnSpc>
                <a:spcPts val="2380"/>
              </a:lnSpc>
            </a:pPr>
            <a:r>
              <a:rPr lang="en-US" sz="2000">
                <a:solidFill>
                  <a:srgbClr val="2B2C30"/>
                </a:solidFill>
                <a:latin typeface="Futura"/>
                <a:ea typeface="Futura"/>
                <a:cs typeface="Futura"/>
                <a:sym typeface="Futura"/>
              </a:rPr>
              <a:t>sustainable</a:t>
            </a:r>
          </a:p>
          <a:p>
            <a:pPr algn="ctr">
              <a:lnSpc>
                <a:spcPts val="2380"/>
              </a:lnSpc>
            </a:pPr>
            <a:r>
              <a:rPr lang="en-US" sz="2000">
                <a:solidFill>
                  <a:srgbClr val="2B2C30"/>
                </a:solidFill>
                <a:latin typeface="Futura"/>
                <a:ea typeface="Futura"/>
                <a:cs typeface="Futura"/>
                <a:sym typeface="Futura"/>
              </a:rPr>
              <a:t>business.</a:t>
            </a:r>
          </a:p>
        </p:txBody>
      </p:sp>
      <p:sp>
        <p:nvSpPr>
          <p:cNvPr id="42" name="TextBox 42"/>
          <p:cNvSpPr txBox="1"/>
          <p:nvPr/>
        </p:nvSpPr>
        <p:spPr>
          <a:xfrm>
            <a:off x="5311050"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Incubation</a:t>
            </a:r>
          </a:p>
        </p:txBody>
      </p:sp>
      <p:sp>
        <p:nvSpPr>
          <p:cNvPr id="43" name="TextBox 43"/>
          <p:cNvSpPr txBox="1"/>
          <p:nvPr/>
        </p:nvSpPr>
        <p:spPr>
          <a:xfrm>
            <a:off x="9491032"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Acceleration</a:t>
            </a:r>
          </a:p>
        </p:txBody>
      </p:sp>
      <p:sp>
        <p:nvSpPr>
          <p:cNvPr id="44" name="TextBox 44"/>
          <p:cNvSpPr txBox="1"/>
          <p:nvPr/>
        </p:nvSpPr>
        <p:spPr>
          <a:xfrm>
            <a:off x="13671013" y="5792980"/>
            <a:ext cx="3588287" cy="470532"/>
          </a:xfrm>
          <a:prstGeom prst="rect">
            <a:avLst/>
          </a:prstGeom>
        </p:spPr>
        <p:txBody>
          <a:bodyPr lIns="0" tIns="0" rIns="0" bIns="0" rtlCol="0" anchor="t">
            <a:spAutoFit/>
          </a:bodyPr>
          <a:lstStyle/>
          <a:p>
            <a:pPr algn="ctr">
              <a:lnSpc>
                <a:spcPts val="3465"/>
              </a:lnSpc>
            </a:pPr>
            <a:r>
              <a:rPr lang="en-US" sz="2475" b="1">
                <a:solidFill>
                  <a:srgbClr val="2B2C30"/>
                </a:solidFill>
                <a:latin typeface="Futura Bold"/>
                <a:ea typeface="Futura Bold"/>
                <a:cs typeface="Futura Bold"/>
                <a:sym typeface="Futura Bold"/>
              </a:rPr>
              <a:t>Transition</a:t>
            </a:r>
          </a:p>
        </p:txBody>
      </p:sp>
      <p:sp>
        <p:nvSpPr>
          <p:cNvPr id="45" name="TextBox 45"/>
          <p:cNvSpPr txBox="1"/>
          <p:nvPr/>
        </p:nvSpPr>
        <p:spPr>
          <a:xfrm>
            <a:off x="5812238" y="6288182"/>
            <a:ext cx="2585910" cy="1812290"/>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The individual feels</a:t>
            </a:r>
          </a:p>
          <a:p>
            <a:pPr algn="ctr">
              <a:lnSpc>
                <a:spcPts val="2380"/>
              </a:lnSpc>
            </a:pPr>
            <a:r>
              <a:rPr lang="en-US" sz="2000">
                <a:solidFill>
                  <a:srgbClr val="2B2C30"/>
                </a:solidFill>
                <a:latin typeface="Futura"/>
                <a:ea typeface="Futura"/>
                <a:cs typeface="Futura"/>
                <a:sym typeface="Futura"/>
              </a:rPr>
              <a:t>confident enough to</a:t>
            </a:r>
          </a:p>
          <a:p>
            <a:pPr algn="ctr">
              <a:lnSpc>
                <a:spcPts val="2380"/>
              </a:lnSpc>
            </a:pPr>
            <a:r>
              <a:rPr lang="en-US" sz="2000">
                <a:solidFill>
                  <a:srgbClr val="2B2C30"/>
                </a:solidFill>
                <a:latin typeface="Futura"/>
                <a:ea typeface="Futura"/>
                <a:cs typeface="Futura"/>
                <a:sym typeface="Futura"/>
              </a:rPr>
              <a:t>take the ‘Idea’ and</a:t>
            </a:r>
          </a:p>
          <a:p>
            <a:pPr algn="ctr">
              <a:lnSpc>
                <a:spcPts val="2380"/>
              </a:lnSpc>
            </a:pPr>
            <a:r>
              <a:rPr lang="en-US" sz="2000">
                <a:solidFill>
                  <a:srgbClr val="2B2C30"/>
                </a:solidFill>
                <a:latin typeface="Futura"/>
                <a:ea typeface="Futura"/>
                <a:cs typeface="Futura"/>
                <a:sym typeface="Futura"/>
              </a:rPr>
              <a:t>turn it into an early</a:t>
            </a:r>
          </a:p>
          <a:p>
            <a:pPr algn="ctr">
              <a:lnSpc>
                <a:spcPts val="2380"/>
              </a:lnSpc>
            </a:pPr>
            <a:r>
              <a:rPr lang="en-US" sz="2000">
                <a:solidFill>
                  <a:srgbClr val="2B2C30"/>
                </a:solidFill>
                <a:latin typeface="Futura"/>
                <a:ea typeface="Futura"/>
                <a:cs typeface="Futura"/>
                <a:sym typeface="Futura"/>
              </a:rPr>
              <a:t>phase start-up</a:t>
            </a:r>
          </a:p>
          <a:p>
            <a:pPr algn="ctr">
              <a:lnSpc>
                <a:spcPts val="2380"/>
              </a:lnSpc>
            </a:pPr>
            <a:r>
              <a:rPr lang="en-US" sz="2000">
                <a:solidFill>
                  <a:srgbClr val="2B2C30"/>
                </a:solidFill>
                <a:latin typeface="Futura"/>
                <a:ea typeface="Futura"/>
                <a:cs typeface="Futura"/>
                <a:sym typeface="Futura"/>
              </a:rPr>
              <a:t>business.</a:t>
            </a:r>
          </a:p>
        </p:txBody>
      </p:sp>
      <p:sp>
        <p:nvSpPr>
          <p:cNvPr id="46" name="TextBox 46"/>
          <p:cNvSpPr txBox="1"/>
          <p:nvPr/>
        </p:nvSpPr>
        <p:spPr>
          <a:xfrm>
            <a:off x="9944230" y="6288182"/>
            <a:ext cx="2681889" cy="2402840"/>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The business has</a:t>
            </a:r>
          </a:p>
          <a:p>
            <a:pPr algn="ctr">
              <a:lnSpc>
                <a:spcPts val="2380"/>
              </a:lnSpc>
            </a:pPr>
            <a:r>
              <a:rPr lang="en-US" sz="2000">
                <a:solidFill>
                  <a:srgbClr val="2B2C30"/>
                </a:solidFill>
                <a:latin typeface="Futura"/>
                <a:ea typeface="Futura"/>
                <a:cs typeface="Futura"/>
                <a:sym typeface="Futura"/>
              </a:rPr>
              <a:t>survived beyond</a:t>
            </a:r>
          </a:p>
          <a:p>
            <a:pPr algn="ctr">
              <a:lnSpc>
                <a:spcPts val="2380"/>
              </a:lnSpc>
            </a:pPr>
            <a:r>
              <a:rPr lang="en-US" sz="2000">
                <a:solidFill>
                  <a:srgbClr val="2B2C30"/>
                </a:solidFill>
                <a:latin typeface="Futura"/>
                <a:ea typeface="Futura"/>
                <a:cs typeface="Futura"/>
                <a:sym typeface="Futura"/>
              </a:rPr>
              <a:t>start-up and wants</a:t>
            </a:r>
          </a:p>
          <a:p>
            <a:pPr algn="ctr">
              <a:lnSpc>
                <a:spcPts val="2380"/>
              </a:lnSpc>
            </a:pPr>
            <a:r>
              <a:rPr lang="en-US" sz="2000">
                <a:solidFill>
                  <a:srgbClr val="2B2C30"/>
                </a:solidFill>
                <a:latin typeface="Futura"/>
                <a:ea typeface="Futura"/>
                <a:cs typeface="Futura"/>
                <a:sym typeface="Futura"/>
              </a:rPr>
              <a:t>to take the necessary steps to</a:t>
            </a:r>
          </a:p>
          <a:p>
            <a:pPr algn="ctr">
              <a:lnSpc>
                <a:spcPts val="2380"/>
              </a:lnSpc>
            </a:pPr>
            <a:r>
              <a:rPr lang="en-US" sz="2000">
                <a:solidFill>
                  <a:srgbClr val="2B2C30"/>
                </a:solidFill>
                <a:latin typeface="Futura"/>
                <a:ea typeface="Futura"/>
                <a:cs typeface="Futura"/>
                <a:sym typeface="Futura"/>
              </a:rPr>
              <a:t>position itself for long-term</a:t>
            </a:r>
          </a:p>
          <a:p>
            <a:pPr algn="ctr">
              <a:lnSpc>
                <a:spcPts val="2380"/>
              </a:lnSpc>
            </a:pPr>
            <a:r>
              <a:rPr lang="en-US" sz="2000">
                <a:solidFill>
                  <a:srgbClr val="2B2C30"/>
                </a:solidFill>
                <a:latin typeface="Futura"/>
                <a:ea typeface="Futura"/>
                <a:cs typeface="Futura"/>
                <a:sym typeface="Futura"/>
              </a:rPr>
              <a:t>sustainable growth.</a:t>
            </a:r>
          </a:p>
        </p:txBody>
      </p:sp>
      <p:sp>
        <p:nvSpPr>
          <p:cNvPr id="47" name="TextBox 47"/>
          <p:cNvSpPr txBox="1"/>
          <p:nvPr/>
        </p:nvSpPr>
        <p:spPr>
          <a:xfrm>
            <a:off x="14172201" y="6288182"/>
            <a:ext cx="2585910" cy="2402840"/>
          </a:xfrm>
          <a:prstGeom prst="rect">
            <a:avLst/>
          </a:prstGeom>
        </p:spPr>
        <p:txBody>
          <a:bodyPr lIns="0" tIns="0" rIns="0" bIns="0" rtlCol="0" anchor="t">
            <a:spAutoFit/>
          </a:bodyPr>
          <a:lstStyle/>
          <a:p>
            <a:pPr algn="ctr">
              <a:lnSpc>
                <a:spcPts val="2380"/>
              </a:lnSpc>
            </a:pPr>
            <a:r>
              <a:rPr lang="en-US" sz="2000">
                <a:solidFill>
                  <a:srgbClr val="2B2C30"/>
                </a:solidFill>
                <a:latin typeface="Futura"/>
                <a:ea typeface="Futura"/>
                <a:cs typeface="Futura"/>
                <a:sym typeface="Futura"/>
              </a:rPr>
              <a:t>The business has</a:t>
            </a:r>
          </a:p>
          <a:p>
            <a:pPr algn="ctr">
              <a:lnSpc>
                <a:spcPts val="2380"/>
              </a:lnSpc>
            </a:pPr>
            <a:r>
              <a:rPr lang="en-US" sz="2000">
                <a:solidFill>
                  <a:srgbClr val="2B2C30"/>
                </a:solidFill>
                <a:latin typeface="Futura"/>
                <a:ea typeface="Futura"/>
                <a:cs typeface="Futura"/>
                <a:sym typeface="Futura"/>
              </a:rPr>
              <a:t>matured to the point where the owner needs to plan how to successfully exit</a:t>
            </a:r>
          </a:p>
          <a:p>
            <a:pPr algn="ctr">
              <a:lnSpc>
                <a:spcPts val="2380"/>
              </a:lnSpc>
            </a:pPr>
            <a:r>
              <a:rPr lang="en-US" sz="2000">
                <a:solidFill>
                  <a:srgbClr val="2B2C30"/>
                </a:solidFill>
                <a:latin typeface="Futura"/>
                <a:ea typeface="Futura"/>
                <a:cs typeface="Futura"/>
                <a:sym typeface="Futura"/>
              </a:rPr>
              <a:t>the business to keep the business, or legacy, alive.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7632ECFC6A0240B805DEF446289DE6" ma:contentTypeVersion="15" ma:contentTypeDescription="Create a new document." ma:contentTypeScope="" ma:versionID="8a4d04df93b8a1b5ad4038fd266525ca">
  <xsd:schema xmlns:xsd="http://www.w3.org/2001/XMLSchema" xmlns:xs="http://www.w3.org/2001/XMLSchema" xmlns:p="http://schemas.microsoft.com/office/2006/metadata/properties" xmlns:ns2="9b2da56e-18cd-4218-8b29-f2091001a5b9" xmlns:ns3="4e53b9b8-0343-4c90-a6cf-cf9586f7535b" targetNamespace="http://schemas.microsoft.com/office/2006/metadata/properties" ma:root="true" ma:fieldsID="7c1745e84b0686b7ba653184d7dfdac3" ns2:_="" ns3:_="">
    <xsd:import namespace="9b2da56e-18cd-4218-8b29-f2091001a5b9"/>
    <xsd:import namespace="4e53b9b8-0343-4c90-a6cf-cf9586f753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da56e-18cd-4218-8b29-f2091001a5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0c8dcc5-e6c8-4574-9c1b-9c1a63d87a6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53b9b8-0343-4c90-a6cf-cf9586f7535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298da73-1134-4a0a-bd8f-826a9131f9b2}" ma:internalName="TaxCatchAll" ma:showField="CatchAllData" ma:web="4e53b9b8-0343-4c90-a6cf-cf9586f7535b">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2da56e-18cd-4218-8b29-f2091001a5b9">
      <Terms xmlns="http://schemas.microsoft.com/office/infopath/2007/PartnerControls"/>
    </lcf76f155ced4ddcb4097134ff3c332f>
    <TaxCatchAll xmlns="4e53b9b8-0343-4c90-a6cf-cf9586f7535b" xsi:nil="true"/>
  </documentManagement>
</p:properties>
</file>

<file path=customXml/itemProps1.xml><?xml version="1.0" encoding="utf-8"?>
<ds:datastoreItem xmlns:ds="http://schemas.openxmlformats.org/officeDocument/2006/customXml" ds:itemID="{FC80A402-0684-4332-B8F0-8F4A3070035D}"/>
</file>

<file path=customXml/itemProps2.xml><?xml version="1.0" encoding="utf-8"?>
<ds:datastoreItem xmlns:ds="http://schemas.openxmlformats.org/officeDocument/2006/customXml" ds:itemID="{B85B33C5-F0FC-4787-9BEB-06B941A76984}"/>
</file>

<file path=customXml/itemProps3.xml><?xml version="1.0" encoding="utf-8"?>
<ds:datastoreItem xmlns:ds="http://schemas.openxmlformats.org/officeDocument/2006/customXml" ds:itemID="{C6398089-EF5D-4D21-91CB-F1AA93EBE5EF}"/>
</file>

<file path=docProps/app.xml><?xml version="1.0" encoding="utf-8"?>
<Properties xmlns="http://schemas.openxmlformats.org/officeDocument/2006/extended-properties" xmlns:vt="http://schemas.openxmlformats.org/officeDocument/2006/docPropsVTypes">
  <TotalTime>9</TotalTime>
  <Words>1447</Words>
  <Application>Microsoft Office PowerPoint</Application>
  <PresentationFormat>Custom</PresentationFormat>
  <Paragraphs>254</Paragraphs>
  <Slides>21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Futura</vt:lpstr>
      <vt:lpstr>Eastman Grotesque</vt:lpstr>
      <vt:lpstr>Futura Bold</vt:lpstr>
      <vt:lpstr>Futura Ultra-Bold</vt:lpstr>
      <vt:lpstr>Calibri</vt:lpstr>
      <vt:lpstr>Arial</vt:lpstr>
      <vt:lpstr>Futura Bold Italics</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 Session StartUp FTL.pptx</dc:title>
  <cp:lastModifiedBy>Melissa Mata</cp:lastModifiedBy>
  <cp:revision>4</cp:revision>
  <dcterms:created xsi:type="dcterms:W3CDTF">2006-08-16T00:00:00Z</dcterms:created>
  <dcterms:modified xsi:type="dcterms:W3CDTF">2024-11-22T17:09:09Z</dcterms:modified>
  <dc:identifier>DAGKZA9aGD8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0x010100107632ECFC6A0240B805DEF446289DE6</vt:lpwstr>
  </property>
</Properties>
</file>