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2" r:id="rId3"/>
  </p:sldMasterIdLst>
  <p:sldIdLst>
    <p:sldId id="397" r:id="rId4"/>
    <p:sldId id="409" r:id="rId5"/>
    <p:sldId id="410" r:id="rId6"/>
    <p:sldId id="408" r:id="rId7"/>
    <p:sldId id="407" r:id="rId8"/>
    <p:sldId id="384" r:id="rId9"/>
    <p:sldId id="385" r:id="rId10"/>
    <p:sldId id="386" r:id="rId11"/>
    <p:sldId id="398" r:id="rId12"/>
    <p:sldId id="399" r:id="rId13"/>
    <p:sldId id="400" r:id="rId14"/>
    <p:sldId id="401" r:id="rId15"/>
    <p:sldId id="411" r:id="rId16"/>
    <p:sldId id="403" r:id="rId17"/>
    <p:sldId id="404" r:id="rId18"/>
    <p:sldId id="405" r:id="rId19"/>
    <p:sldId id="257" r:id="rId20"/>
    <p:sldId id="258" r:id="rId21"/>
    <p:sldId id="260" r:id="rId22"/>
    <p:sldId id="262" r:id="rId23"/>
    <p:sldId id="264" r:id="rId24"/>
    <p:sldId id="266" r:id="rId25"/>
    <p:sldId id="268" r:id="rId26"/>
    <p:sldId id="270" r:id="rId27"/>
    <p:sldId id="272" r:id="rId28"/>
    <p:sldId id="274" r:id="rId29"/>
    <p:sldId id="276" r:id="rId30"/>
    <p:sldId id="278" r:id="rId31"/>
    <p:sldId id="280" r:id="rId32"/>
    <p:sldId id="282" r:id="rId33"/>
    <p:sldId id="284" r:id="rId34"/>
    <p:sldId id="286" r:id="rId35"/>
    <p:sldId id="288" r:id="rId36"/>
    <p:sldId id="290" r:id="rId37"/>
    <p:sldId id="292"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9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9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6FB3-65BF-D759-A251-76570580D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F5CDFE-F4B8-F52B-F1DE-27F6E0DD3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0BE4ED-8660-7E65-B709-85950944C527}"/>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5" name="Footer Placeholder 4">
            <a:extLst>
              <a:ext uri="{FF2B5EF4-FFF2-40B4-BE49-F238E27FC236}">
                <a16:creationId xmlns:a16="http://schemas.microsoft.com/office/drawing/2014/main" id="{4C68F07E-2CDF-50C4-6EF8-3C797C3CF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E50C6-122F-D329-59A4-25A9A0A81059}"/>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221787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9EE9-C428-88FD-0B10-C8DFB004F6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25A4CF-5FEF-4A07-0D06-0AD9B61216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54C68-DE1D-C4F5-5DF0-BA34ACE88D71}"/>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5" name="Footer Placeholder 4">
            <a:extLst>
              <a:ext uri="{FF2B5EF4-FFF2-40B4-BE49-F238E27FC236}">
                <a16:creationId xmlns:a16="http://schemas.microsoft.com/office/drawing/2014/main" id="{987D9297-F191-423D-6DA8-D08948D73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1BBA8-C3B1-529F-1FDE-932CE4AB507F}"/>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1209509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D30B1-720C-790C-4DF5-64925B672C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C3AA6C-2348-14EC-4744-4C19E12FA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F2516-18F1-F407-73CF-008DC66C40C7}"/>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5" name="Footer Placeholder 4">
            <a:extLst>
              <a:ext uri="{FF2B5EF4-FFF2-40B4-BE49-F238E27FC236}">
                <a16:creationId xmlns:a16="http://schemas.microsoft.com/office/drawing/2014/main" id="{386387CA-7FCA-4D0B-B602-89BC7A2B7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E3BB2-4DAD-E889-42C8-DB51F421B67B}"/>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3707321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76" y="1124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43200" y="533400"/>
            <a:ext cx="8652861" cy="913070"/>
          </a:xfrm>
          <a:prstGeom prst="rect">
            <a:avLst/>
          </a:prstGeom>
          <a:noFill/>
        </p:spPr>
        <p:txBody>
          <a:bodyPr wrap="square" rtlCol="0" anchor="ctr" anchorCtr="0">
            <a:spAutoFit/>
          </a:bodyPr>
          <a:lstStyle/>
          <a:p>
            <a:pPr rtl="0"/>
            <a:r>
              <a:rPr lang="en-GB" sz="8000" b="0" i="1" u="none" strike="noStrike" kern="1200" baseline="30000">
                <a:solidFill>
                  <a:srgbClr val="0A848D"/>
                </a:solidFill>
                <a:latin typeface="Century Gothic" panose="020B0502020202020204" pitchFamily="34" charset="0"/>
                <a:ea typeface="+mn-ea"/>
                <a:cs typeface="+mn-cs"/>
              </a:rPr>
              <a:t>Working Well in FTL!  </a:t>
            </a:r>
          </a:p>
        </p:txBody>
      </p:sp>
      <p:pic>
        <p:nvPicPr>
          <p:cNvPr id="9" name="Picture 4" descr="B:\Job Data\Logos\C\New Circle City Logo\City Logo Gold Circle_seal only.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7600" y="228600"/>
            <a:ext cx="1372491" cy="102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2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31" name="Picture 7" descr="B:\Job Data\4728 MotivateMe Wellness Incentive Program Powerpoint Template\4728 MotivateMe Powerpoint Template-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698"/>
          <a:stretch/>
        </p:blipFill>
        <p:spPr bwMode="auto">
          <a:xfrm>
            <a:off x="1" y="-355600"/>
            <a:ext cx="12192001" cy="7213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B:\Job Data\4728 MotivateMe Wellness Incentive Program Powerpoint Template\4728 MotivateMe Powerpoint Template-4.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9136"/>
          <a:stretch/>
        </p:blipFill>
        <p:spPr bwMode="auto">
          <a:xfrm>
            <a:off x="0" y="-355600"/>
            <a:ext cx="12192000" cy="332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10972800" cy="2163762"/>
          </a:xfrm>
        </p:spPr>
        <p:txBody>
          <a:bodyPr>
            <a:normAutofit/>
          </a:bodyPr>
          <a:lstStyle>
            <a:lvl1pPr>
              <a:defRPr sz="4000">
                <a:solidFill>
                  <a:srgbClr val="0A848D"/>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60073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1031" name="Picture 7" descr="B:\Job Data\4728 MotivateMe Wellness Incentive Program Powerpoint Template\4728 MotivateMe Powerpoint Template-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6241" b="4699"/>
          <a:stretch/>
        </p:blipFill>
        <p:spPr bwMode="auto">
          <a:xfrm>
            <a:off x="1" y="0"/>
            <a:ext cx="12192001" cy="4470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B:\Job Data\4728 MotivateMe Wellness Incentive Program Powerpoint Template\4728 MotivateMe Powerpoint Template-4.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9136"/>
          <a:stretch/>
        </p:blipFill>
        <p:spPr bwMode="auto">
          <a:xfrm rot="10800000">
            <a:off x="0" y="3530600"/>
            <a:ext cx="12192000" cy="332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419600"/>
            <a:ext cx="10972800" cy="2163762"/>
          </a:xfrm>
        </p:spPr>
        <p:txBody>
          <a:bodyPr>
            <a:normAutofit/>
          </a:bodyPr>
          <a:lstStyle>
            <a:lvl1pPr>
              <a:defRPr sz="4000">
                <a:solidFill>
                  <a:srgbClr val="0A848D"/>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219656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1031" name="Picture 7" descr="B:\Job Data\4728 MotivateMe Wellness Incentive Program Powerpoint Template\4728 MotivateMe Powerpoint Template-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410" b="4699"/>
          <a:stretch/>
        </p:blipFill>
        <p:spPr bwMode="auto">
          <a:xfrm>
            <a:off x="1" y="0"/>
            <a:ext cx="12192001" cy="6879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27038"/>
            <a:ext cx="10972800" cy="2163762"/>
          </a:xfrm>
        </p:spPr>
        <p:txBody>
          <a:bodyPr>
            <a:normAutofit/>
          </a:bodyPr>
          <a:lstStyle>
            <a:lvl1pPr>
              <a:defRPr sz="4000">
                <a:solidFill>
                  <a:srgbClr val="0A848D"/>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30794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lstStyle>
            <a:lvl1pPr>
              <a:defRPr>
                <a:solidFill>
                  <a:srgbClr val="0A848D"/>
                </a:solidFill>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609600" y="1752600"/>
            <a:ext cx="10972800" cy="4525963"/>
          </a:xfrm>
        </p:spPr>
        <p:txBody>
          <a:bodyPr/>
          <a:lstStyle>
            <a:lvl1pPr>
              <a:defRPr>
                <a:solidFill>
                  <a:srgbClr val="0A848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B:\Job Data\4728 MotivateMe Wellness Incentive Program Powerpoint Template\iStock-904417522_WEB3.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32698"/>
          <a:stretch/>
        </p:blipFill>
        <p:spPr bwMode="auto">
          <a:xfrm>
            <a:off x="4840" y="5496243"/>
            <a:ext cx="12187161" cy="136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49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26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522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4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4F00-EB8C-2DF6-D3A1-A8DCE3188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DAA96C-8D31-63D0-FA97-00673BF88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B8158-D099-514B-7073-A13096773B6E}"/>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5" name="Footer Placeholder 4">
            <a:extLst>
              <a:ext uri="{FF2B5EF4-FFF2-40B4-BE49-F238E27FC236}">
                <a16:creationId xmlns:a16="http://schemas.microsoft.com/office/drawing/2014/main" id="{AFBEEE03-A9E8-FB2E-F9BE-75C737E1C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7ABAD-5493-6922-C97E-53C3E43F6C7C}"/>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1349206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819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369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310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12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621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2-(health center bg)">
    <p:spTree>
      <p:nvGrpSpPr>
        <p:cNvPr id="1" name=""/>
        <p:cNvGrpSpPr/>
        <p:nvPr/>
      </p:nvGrpSpPr>
      <p:grpSpPr>
        <a:xfrm>
          <a:off x="0" y="0"/>
          <a:ext cx="0" cy="0"/>
          <a:chOff x="0" y="0"/>
          <a:chExt cx="0" cy="0"/>
        </a:xfrm>
      </p:grpSpPr>
      <p:pic>
        <p:nvPicPr>
          <p:cNvPr id="8" name="Picture Placeholder 21">
            <a:extLst>
              <a:ext uri="{FF2B5EF4-FFF2-40B4-BE49-F238E27FC236}">
                <a16:creationId xmlns:a16="http://schemas.microsoft.com/office/drawing/2014/main" id="{DD8F8F88-1300-2E41-9ED2-F1B8D1AB2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669" t="105" r="-38254" b="13356"/>
          <a:stretch/>
        </p:blipFill>
        <p:spPr>
          <a:xfrm>
            <a:off x="1" y="8392"/>
            <a:ext cx="12213311" cy="6857999"/>
          </a:xfrm>
          <a:prstGeom prst="rect">
            <a:avLst/>
          </a:prstGeom>
        </p:spPr>
      </p:pic>
      <p:sp>
        <p:nvSpPr>
          <p:cNvPr id="10" name="Rectangle 9">
            <a:extLst>
              <a:ext uri="{FF2B5EF4-FFF2-40B4-BE49-F238E27FC236}">
                <a16:creationId xmlns:a16="http://schemas.microsoft.com/office/drawing/2014/main" id="{B970A926-9CEA-714A-92F2-43CE27A358C4}"/>
              </a:ext>
            </a:extLst>
          </p:cNvPr>
          <p:cNvSpPr/>
          <p:nvPr userDrawn="1"/>
        </p:nvSpPr>
        <p:spPr>
          <a:xfrm>
            <a:off x="0" y="8392"/>
            <a:ext cx="12213309" cy="6857999"/>
          </a:xfrm>
          <a:prstGeom prst="rect">
            <a:avLst/>
          </a:prstGeom>
          <a:gradFill flip="none" rotWithShape="1">
            <a:gsLst>
              <a:gs pos="0">
                <a:schemeClr val="bg1">
                  <a:alpha val="39872"/>
                </a:schemeClr>
              </a:gs>
              <a:gs pos="64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Tree>
    <p:extLst>
      <p:ext uri="{BB962C8B-B14F-4D97-AF65-F5344CB8AC3E}">
        <p14:creationId xmlns:p14="http://schemas.microsoft.com/office/powerpoint/2010/main" val="776834952"/>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genda-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966EE1-C191-244A-B7AD-4027A814DC51}"/>
              </a:ext>
            </a:extLst>
          </p:cNvPr>
          <p:cNvSpPr/>
          <p:nvPr userDrawn="1"/>
        </p:nvSpPr>
        <p:spPr>
          <a:xfrm>
            <a:off x="6862074" y="0"/>
            <a:ext cx="5375564" cy="6858000"/>
          </a:xfrm>
          <a:prstGeom prst="rect">
            <a:avLst/>
          </a:prstGeom>
          <a:gradFill flip="none" rotWithShape="1">
            <a:gsLst>
              <a:gs pos="0">
                <a:srgbClr val="C81D5F"/>
              </a:gs>
              <a:gs pos="100000">
                <a:srgbClr val="F7B348"/>
              </a:gs>
              <a:gs pos="70000">
                <a:srgbClr val="FC6D47"/>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endParaRPr>
          </a:p>
        </p:txBody>
      </p:sp>
      <p:sp>
        <p:nvSpPr>
          <p:cNvPr id="6" name="Text Placeholder 5">
            <a:extLst>
              <a:ext uri="{FF2B5EF4-FFF2-40B4-BE49-F238E27FC236}">
                <a16:creationId xmlns:a16="http://schemas.microsoft.com/office/drawing/2014/main" id="{5A9ADDCC-7F38-124C-9BDF-0DB10A428D6B}"/>
              </a:ext>
            </a:extLst>
          </p:cNvPr>
          <p:cNvSpPr>
            <a:spLocks noGrp="1"/>
          </p:cNvSpPr>
          <p:nvPr>
            <p:ph type="body" sz="quarter" idx="10" hasCustomPrompt="1"/>
          </p:nvPr>
        </p:nvSpPr>
        <p:spPr>
          <a:xfrm>
            <a:off x="7474200" y="813205"/>
            <a:ext cx="4151313" cy="5231593"/>
          </a:xfrm>
        </p:spPr>
        <p:txBody>
          <a:bodyPr>
            <a:normAutofit/>
          </a:bodyPr>
          <a:lstStyle>
            <a:lvl1pPr marL="257175" marR="0" indent="-257175"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sz="1500">
                <a:solidFill>
                  <a:schemeClr val="bg1"/>
                </a:solidFill>
              </a:defRPr>
            </a:lvl1pPr>
          </a:lstStyle>
          <a:p>
            <a:pPr lvl="0"/>
            <a:r>
              <a:rPr lang="en-US"/>
              <a:t>Click to add agenda item</a:t>
            </a:r>
          </a:p>
          <a:p>
            <a:pPr lvl="0"/>
            <a:endParaRPr lang="en-US"/>
          </a:p>
        </p:txBody>
      </p:sp>
      <p:sp>
        <p:nvSpPr>
          <p:cNvPr id="11" name="Text Placeholder 9">
            <a:extLst>
              <a:ext uri="{FF2B5EF4-FFF2-40B4-BE49-F238E27FC236}">
                <a16:creationId xmlns:a16="http://schemas.microsoft.com/office/drawing/2014/main" id="{E93CB7E3-5514-D745-B251-32BAB363919C}"/>
              </a:ext>
            </a:extLst>
          </p:cNvPr>
          <p:cNvSpPr>
            <a:spLocks noGrp="1"/>
          </p:cNvSpPr>
          <p:nvPr>
            <p:ph type="body" sz="quarter" idx="11" hasCustomPrompt="1"/>
          </p:nvPr>
        </p:nvSpPr>
        <p:spPr>
          <a:xfrm>
            <a:off x="622529" y="1244576"/>
            <a:ext cx="5529263" cy="1068961"/>
          </a:xfrm>
        </p:spPr>
        <p:txBody>
          <a:bodyPr/>
          <a:lstStyle>
            <a:lvl1pPr marL="0" indent="0" algn="l" defTabSz="685800" rtl="0" eaLnBrk="1" latinLnBrk="0" hangingPunct="1">
              <a:buNone/>
              <a:defRPr lang="en-US" sz="4950" b="1" kern="1200" dirty="0" smtClean="0">
                <a:solidFill>
                  <a:srgbClr val="53565A"/>
                </a:solidFill>
                <a:latin typeface="Arial" panose="020B0604020202020204" pitchFamily="34" charset="0"/>
                <a:ea typeface="+mn-ea"/>
                <a:cs typeface="Arial" panose="020B0604020202020204" pitchFamily="34" charset="0"/>
              </a:defRPr>
            </a:lvl1pPr>
            <a:lvl2pPr marL="342900" indent="0">
              <a:buNone/>
              <a:defRPr/>
            </a:lvl2pPr>
          </a:lstStyle>
          <a:p>
            <a:pPr lvl="0"/>
            <a:r>
              <a:rPr lang="en-US"/>
              <a:t>Agenda</a:t>
            </a:r>
          </a:p>
        </p:txBody>
      </p:sp>
      <p:sp>
        <p:nvSpPr>
          <p:cNvPr id="8" name="Text Placeholder 3">
            <a:extLst>
              <a:ext uri="{FF2B5EF4-FFF2-40B4-BE49-F238E27FC236}">
                <a16:creationId xmlns:a16="http://schemas.microsoft.com/office/drawing/2014/main" id="{0F227655-AB42-A440-9118-02FD73D8528D}"/>
              </a:ext>
            </a:extLst>
          </p:cNvPr>
          <p:cNvSpPr>
            <a:spLocks noGrp="1"/>
          </p:cNvSpPr>
          <p:nvPr>
            <p:ph type="body" sz="quarter" idx="13" hasCustomPrompt="1"/>
          </p:nvPr>
        </p:nvSpPr>
        <p:spPr>
          <a:xfrm>
            <a:off x="622300" y="2473325"/>
            <a:ext cx="4706939" cy="2082800"/>
          </a:xfrm>
        </p:spPr>
        <p:txBody>
          <a:bodyPr>
            <a:normAutofit/>
          </a:bodyPr>
          <a:lstStyle>
            <a:lvl1pPr marL="0" indent="0" defTabSz="685749">
              <a:lnSpc>
                <a:spcPct val="150000"/>
              </a:lnSpc>
              <a:buNone/>
              <a:defRPr sz="1050">
                <a:solidFill>
                  <a:srgbClr val="53565A"/>
                </a:solidFill>
              </a:defRPr>
            </a:lvl1pPr>
            <a:lvl2pPr marL="342900" indent="0">
              <a:lnSpc>
                <a:spcPct val="150000"/>
              </a:lnSpc>
              <a:buNone/>
              <a:defRPr sz="1050">
                <a:solidFill>
                  <a:srgbClr val="53565A"/>
                </a:solidFill>
              </a:defRPr>
            </a:lvl2pPr>
            <a:lvl3pPr marL="685800" indent="0">
              <a:lnSpc>
                <a:spcPct val="150000"/>
              </a:lnSpc>
              <a:buNone/>
              <a:defRPr sz="1050">
                <a:solidFill>
                  <a:srgbClr val="53565A"/>
                </a:solidFill>
              </a:defRPr>
            </a:lvl3pPr>
            <a:lvl4pPr marL="1028700" indent="0">
              <a:lnSpc>
                <a:spcPct val="150000"/>
              </a:lnSpc>
              <a:buNone/>
              <a:defRPr sz="1050">
                <a:solidFill>
                  <a:srgbClr val="53565A"/>
                </a:solidFill>
              </a:defRPr>
            </a:lvl4pPr>
            <a:lvl5pPr marL="1371600" indent="0">
              <a:lnSpc>
                <a:spcPct val="150000"/>
              </a:lnSpc>
              <a:buNone/>
              <a:defRPr sz="1050">
                <a:solidFill>
                  <a:srgbClr val="53565A"/>
                </a:solidFill>
              </a:defRPr>
            </a:lvl5pPr>
          </a:lstStyle>
          <a:p>
            <a:pPr lvl="0"/>
            <a:r>
              <a:rPr lang="en-US"/>
              <a:t>In publishing and graphic design, Lorem ipsum is a placeholder text commonly used to demonstrate the visual form of a document or a typeface without relying on meaningful content. Lorem ipsum may be used as a placeholder before final copy is available.</a:t>
            </a:r>
          </a:p>
        </p:txBody>
      </p:sp>
    </p:spTree>
    <p:extLst>
      <p:ext uri="{BB962C8B-B14F-4D97-AF65-F5344CB8AC3E}">
        <p14:creationId xmlns:p14="http://schemas.microsoft.com/office/powerpoint/2010/main" val="1457803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48D397E-710C-9443-ABA0-5C4D8660FF6A}"/>
              </a:ext>
            </a:extLst>
          </p:cNvPr>
          <p:cNvSpPr>
            <a:spLocks noGrp="1"/>
          </p:cNvSpPr>
          <p:nvPr>
            <p:ph type="body" sz="quarter" idx="29" hasCustomPrompt="1"/>
          </p:nvPr>
        </p:nvSpPr>
        <p:spPr>
          <a:xfrm>
            <a:off x="494147" y="457854"/>
            <a:ext cx="11041468" cy="648137"/>
          </a:xfrm>
        </p:spPr>
        <p:txBody>
          <a:bodyPr>
            <a:normAutofit/>
          </a:bodyPr>
          <a:lstStyle>
            <a:lvl1pPr marL="0" indent="0">
              <a:buNone/>
              <a:defRPr sz="3000" b="1">
                <a:solidFill>
                  <a:schemeClr val="accent2"/>
                </a:solidFill>
                <a:latin typeface="Arial" panose="020B0604020202020204" pitchFamily="34" charset="0"/>
                <a:cs typeface="Arial" panose="020B0604020202020204" pitchFamily="34" charset="0"/>
              </a:defRPr>
            </a:lvl1pPr>
          </a:lstStyle>
          <a:p>
            <a:pPr lvl="0"/>
            <a:r>
              <a:rPr lang="en-US"/>
              <a:t>Slide title</a:t>
            </a:r>
          </a:p>
        </p:txBody>
      </p:sp>
      <p:sp>
        <p:nvSpPr>
          <p:cNvPr id="6" name="Text Placeholder 5">
            <a:extLst>
              <a:ext uri="{FF2B5EF4-FFF2-40B4-BE49-F238E27FC236}">
                <a16:creationId xmlns:a16="http://schemas.microsoft.com/office/drawing/2014/main" id="{5EA72303-0E24-A34B-BE11-BD1922EE66E9}"/>
              </a:ext>
            </a:extLst>
          </p:cNvPr>
          <p:cNvSpPr>
            <a:spLocks noGrp="1"/>
          </p:cNvSpPr>
          <p:nvPr>
            <p:ph type="body" sz="quarter" idx="30" hasCustomPrompt="1"/>
          </p:nvPr>
        </p:nvSpPr>
        <p:spPr>
          <a:xfrm>
            <a:off x="493713" y="1180665"/>
            <a:ext cx="4522787" cy="259045"/>
          </a:xfrm>
        </p:spPr>
        <p:txBody>
          <a:bodyPr>
            <a:noAutofit/>
          </a:bodyPr>
          <a:lstStyle>
            <a:lvl1pPr marL="0" indent="0">
              <a:buNone/>
              <a:defRPr sz="1200" b="1">
                <a:solidFill>
                  <a:schemeClr val="tx2">
                    <a:lumMod val="75000"/>
                  </a:schemeClr>
                </a:solidFill>
              </a:defRPr>
            </a:lvl1pPr>
            <a:lvl2pPr marL="342900" indent="0">
              <a:buNone/>
              <a:defRPr sz="1200" b="1">
                <a:solidFill>
                  <a:srgbClr val="53565A"/>
                </a:solidFill>
              </a:defRPr>
            </a:lvl2pPr>
            <a:lvl3pPr marL="685800" indent="0">
              <a:buNone/>
              <a:defRPr sz="1200" b="1">
                <a:solidFill>
                  <a:srgbClr val="53565A"/>
                </a:solidFill>
              </a:defRPr>
            </a:lvl3pPr>
            <a:lvl4pPr marL="1028700" indent="0">
              <a:buNone/>
              <a:defRPr sz="1200" b="1">
                <a:solidFill>
                  <a:srgbClr val="53565A"/>
                </a:solidFill>
              </a:defRPr>
            </a:lvl4pPr>
            <a:lvl5pPr marL="1371600" indent="0">
              <a:buNone/>
              <a:defRPr sz="1200" b="1">
                <a:solidFill>
                  <a:srgbClr val="53565A"/>
                </a:solidFill>
              </a:defRPr>
            </a:lvl5pPr>
          </a:lstStyle>
          <a:p>
            <a:pPr lvl="0"/>
            <a:r>
              <a:rPr lang="en-US"/>
              <a:t>Sub Headline Copy</a:t>
            </a:r>
          </a:p>
        </p:txBody>
      </p:sp>
      <p:sp>
        <p:nvSpPr>
          <p:cNvPr id="10" name="Text Placeholder 9">
            <a:extLst>
              <a:ext uri="{FF2B5EF4-FFF2-40B4-BE49-F238E27FC236}">
                <a16:creationId xmlns:a16="http://schemas.microsoft.com/office/drawing/2014/main" id="{E90578A2-DE98-F441-8DFD-2E8B121B1523}"/>
              </a:ext>
            </a:extLst>
          </p:cNvPr>
          <p:cNvSpPr>
            <a:spLocks noGrp="1"/>
          </p:cNvSpPr>
          <p:nvPr>
            <p:ph type="body" sz="quarter" idx="31"/>
          </p:nvPr>
        </p:nvSpPr>
        <p:spPr>
          <a:xfrm>
            <a:off x="493712" y="2311837"/>
            <a:ext cx="5376861" cy="3365500"/>
          </a:xfrm>
        </p:spPr>
        <p:txBody>
          <a:bodyPr/>
          <a:lstStyle>
            <a:lvl1pPr marL="0" indent="0">
              <a:lnSpc>
                <a:spcPct val="100000"/>
              </a:lnSpc>
              <a:spcBef>
                <a:spcPts val="450"/>
              </a:spcBef>
              <a:buNone/>
              <a:defRPr>
                <a:solidFill>
                  <a:schemeClr val="tx2">
                    <a:lumMod val="75000"/>
                  </a:schemeClr>
                </a:solidFill>
              </a:defRPr>
            </a:lvl1pPr>
            <a:lvl2pPr>
              <a:lnSpc>
                <a:spcPct val="100000"/>
              </a:lnSpc>
              <a:spcBef>
                <a:spcPts val="450"/>
              </a:spcBef>
              <a:buClr>
                <a:schemeClr val="accent6"/>
              </a:buClr>
              <a:defRPr>
                <a:solidFill>
                  <a:schemeClr val="tx2">
                    <a:lumMod val="75000"/>
                  </a:schemeClr>
                </a:solidFill>
              </a:defRPr>
            </a:lvl2pPr>
            <a:lvl3pPr>
              <a:lnSpc>
                <a:spcPct val="100000"/>
              </a:lnSpc>
              <a:spcBef>
                <a:spcPts val="450"/>
              </a:spcBef>
              <a:buClr>
                <a:schemeClr val="accent6"/>
              </a:buClr>
              <a:defRPr>
                <a:solidFill>
                  <a:schemeClr val="tx2">
                    <a:lumMod val="75000"/>
                  </a:schemeClr>
                </a:solidFill>
              </a:defRPr>
            </a:lvl3pPr>
            <a:lvl4pPr>
              <a:lnSpc>
                <a:spcPct val="100000"/>
              </a:lnSpc>
              <a:spcBef>
                <a:spcPts val="450"/>
              </a:spcBef>
              <a:buClr>
                <a:schemeClr val="accent6"/>
              </a:buClr>
              <a:defRPr>
                <a:solidFill>
                  <a:schemeClr val="tx2">
                    <a:lumMod val="75000"/>
                  </a:schemeClr>
                </a:solidFill>
              </a:defRPr>
            </a:lvl4pPr>
            <a:lvl5pPr>
              <a:lnSpc>
                <a:spcPct val="100000"/>
              </a:lnSpc>
              <a:spcBef>
                <a:spcPts val="450"/>
              </a:spcBef>
              <a:buClr>
                <a:schemeClr val="accent6"/>
              </a:buCl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E85CCBD6-083C-3240-9519-F1C5456D5F59}"/>
              </a:ext>
            </a:extLst>
          </p:cNvPr>
          <p:cNvSpPr>
            <a:spLocks noGrp="1"/>
          </p:cNvSpPr>
          <p:nvPr>
            <p:ph type="pic" sz="quarter" idx="32"/>
          </p:nvPr>
        </p:nvSpPr>
        <p:spPr>
          <a:xfrm>
            <a:off x="6815140" y="2003913"/>
            <a:ext cx="5376861" cy="3670402"/>
          </a:xfrm>
        </p:spPr>
        <p:txBody>
          <a:bodyPr/>
          <a:lstStyle>
            <a:lvl1pPr>
              <a:defRPr>
                <a:solidFill>
                  <a:schemeClr val="tx2">
                    <a:lumMod val="75000"/>
                  </a:schemeClr>
                </a:solidFill>
              </a:defRPr>
            </a:lvl1pPr>
          </a:lstStyle>
          <a:p>
            <a:endParaRPr lang="en-US"/>
          </a:p>
        </p:txBody>
      </p:sp>
    </p:spTree>
    <p:extLst>
      <p:ext uri="{BB962C8B-B14F-4D97-AF65-F5344CB8AC3E}">
        <p14:creationId xmlns:p14="http://schemas.microsoft.com/office/powerpoint/2010/main" val="4103668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rathon W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024B0C-0B3D-3048-8BC9-ADD943851B8E}"/>
              </a:ext>
            </a:extLst>
          </p:cNvPr>
          <p:cNvSpPr/>
          <p:nvPr userDrawn="1"/>
        </p:nvSpPr>
        <p:spPr>
          <a:xfrm>
            <a:off x="6315497" y="3515"/>
            <a:ext cx="172281" cy="6858000"/>
          </a:xfrm>
          <a:prstGeom prst="rect">
            <a:avLst/>
          </a:prstGeom>
          <a:gradFill>
            <a:gsLst>
              <a:gs pos="0">
                <a:srgbClr val="C81D5F">
                  <a:alpha val="89737"/>
                </a:srgbClr>
              </a:gs>
              <a:gs pos="72000">
                <a:srgbClr val="FF6B3A">
                  <a:alpha val="79504"/>
                </a:srgbClr>
              </a:gs>
              <a:gs pos="100000">
                <a:srgbClr val="FFA300">
                  <a:alpha val="75000"/>
                </a:srgbClr>
              </a:gs>
            </a:gsLst>
            <a:lin ang="2400000" scaled="0"/>
          </a:gradFill>
          <a:ln>
            <a:noFill/>
          </a:ln>
          <a:effectLst>
            <a:outerShdw blurRad="190873"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8" name="Picture Placeholder 5">
            <a:extLst>
              <a:ext uri="{FF2B5EF4-FFF2-40B4-BE49-F238E27FC236}">
                <a16:creationId xmlns:a16="http://schemas.microsoft.com/office/drawing/2014/main" id="{97445764-5C32-A84D-B441-4C32341B086C}"/>
              </a:ext>
            </a:extLst>
          </p:cNvPr>
          <p:cNvSpPr>
            <a:spLocks noGrp="1"/>
          </p:cNvSpPr>
          <p:nvPr>
            <p:ph type="pic" sz="quarter" idx="10"/>
          </p:nvPr>
        </p:nvSpPr>
        <p:spPr>
          <a:xfrm>
            <a:off x="3200401" y="0"/>
            <a:ext cx="3114675" cy="6861175"/>
          </a:xfrm>
        </p:spPr>
        <p:txBody>
          <a:bodyPr/>
          <a:lstStyle/>
          <a:p>
            <a:endParaRPr lang="en-US"/>
          </a:p>
        </p:txBody>
      </p:sp>
      <p:sp>
        <p:nvSpPr>
          <p:cNvPr id="9" name="Picture Placeholder 5">
            <a:extLst>
              <a:ext uri="{FF2B5EF4-FFF2-40B4-BE49-F238E27FC236}">
                <a16:creationId xmlns:a16="http://schemas.microsoft.com/office/drawing/2014/main" id="{A9B36506-41D1-EE42-862A-96E7CA9A5A03}"/>
              </a:ext>
            </a:extLst>
          </p:cNvPr>
          <p:cNvSpPr>
            <a:spLocks noGrp="1"/>
          </p:cNvSpPr>
          <p:nvPr>
            <p:ph type="pic" sz="quarter" idx="11"/>
          </p:nvPr>
        </p:nvSpPr>
        <p:spPr>
          <a:xfrm>
            <a:off x="-9526" y="0"/>
            <a:ext cx="3114675" cy="6861175"/>
          </a:xfrm>
        </p:spPr>
        <p:txBody>
          <a:bodyPr/>
          <a:lstStyle/>
          <a:p>
            <a:endParaRPr lang="en-US"/>
          </a:p>
        </p:txBody>
      </p:sp>
      <p:sp>
        <p:nvSpPr>
          <p:cNvPr id="14" name="Text Placeholder 12">
            <a:extLst>
              <a:ext uri="{FF2B5EF4-FFF2-40B4-BE49-F238E27FC236}">
                <a16:creationId xmlns:a16="http://schemas.microsoft.com/office/drawing/2014/main" id="{2E06A534-A699-CB49-85DD-24B373903FC7}"/>
              </a:ext>
            </a:extLst>
          </p:cNvPr>
          <p:cNvSpPr>
            <a:spLocks noGrp="1"/>
          </p:cNvSpPr>
          <p:nvPr>
            <p:ph type="body" sz="quarter" idx="12" hasCustomPrompt="1"/>
          </p:nvPr>
        </p:nvSpPr>
        <p:spPr>
          <a:xfrm>
            <a:off x="7010797" y="2334191"/>
            <a:ext cx="4702175" cy="663575"/>
          </a:xfrm>
        </p:spPr>
        <p:txBody>
          <a:bodyPr>
            <a:noAutofit/>
          </a:bodyPr>
          <a:lstStyle>
            <a:lvl1pPr marL="0" indent="0" algn="ctr">
              <a:buNone/>
              <a:defRPr sz="3000" b="1">
                <a:solidFill>
                  <a:schemeClr val="accent6"/>
                </a:solidFill>
              </a:defRPr>
            </a:lvl1pPr>
            <a:lvl2pPr marL="342900" indent="0">
              <a:buNone/>
              <a:defRPr sz="3000" b="1">
                <a:solidFill>
                  <a:schemeClr val="accent6"/>
                </a:solidFill>
              </a:defRPr>
            </a:lvl2pPr>
            <a:lvl3pPr marL="685800" indent="0">
              <a:buNone/>
              <a:defRPr sz="3000" b="1">
                <a:solidFill>
                  <a:schemeClr val="accent6"/>
                </a:solidFill>
              </a:defRPr>
            </a:lvl3pPr>
            <a:lvl4pPr marL="1028700" indent="0">
              <a:buNone/>
              <a:defRPr sz="3000" b="1">
                <a:solidFill>
                  <a:schemeClr val="accent6"/>
                </a:solidFill>
              </a:defRPr>
            </a:lvl4pPr>
            <a:lvl5pPr marL="1371600" indent="0">
              <a:buNone/>
              <a:defRPr sz="3000" b="1">
                <a:solidFill>
                  <a:schemeClr val="accent6"/>
                </a:solidFill>
              </a:defRPr>
            </a:lvl5pPr>
          </a:lstStyle>
          <a:p>
            <a:pPr lvl="0"/>
            <a:r>
              <a:rPr lang="en-US"/>
              <a:t>The Marathon Way</a:t>
            </a:r>
          </a:p>
        </p:txBody>
      </p:sp>
      <p:sp>
        <p:nvSpPr>
          <p:cNvPr id="17" name="Text Placeholder 15">
            <a:extLst>
              <a:ext uri="{FF2B5EF4-FFF2-40B4-BE49-F238E27FC236}">
                <a16:creationId xmlns:a16="http://schemas.microsoft.com/office/drawing/2014/main" id="{544CE173-63E6-3C45-9E3C-702A41C7A1F9}"/>
              </a:ext>
            </a:extLst>
          </p:cNvPr>
          <p:cNvSpPr>
            <a:spLocks noGrp="1"/>
          </p:cNvSpPr>
          <p:nvPr>
            <p:ph type="body" sz="quarter" idx="13" hasCustomPrompt="1"/>
          </p:nvPr>
        </p:nvSpPr>
        <p:spPr>
          <a:xfrm>
            <a:off x="6999456" y="3190197"/>
            <a:ext cx="4713515" cy="1838325"/>
          </a:xfrm>
        </p:spPr>
        <p:txBody>
          <a:bodyPr>
            <a:noAutofit/>
          </a:bodyPr>
          <a:lstStyle>
            <a:lvl1pPr marL="0" indent="0" algn="ctr">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We believe in taking great care of our people, so they’ll take great care of yours. This dedication to a strong culture is our biggest differentiator—we call it the Marathon Way.</a:t>
            </a:r>
          </a:p>
        </p:txBody>
      </p:sp>
    </p:spTree>
    <p:extLst>
      <p:ext uri="{BB962C8B-B14F-4D97-AF65-F5344CB8AC3E}">
        <p14:creationId xmlns:p14="http://schemas.microsoft.com/office/powerpoint/2010/main" val="3371522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icture lef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0870142A-7E41-CE47-976E-15744916E392}"/>
              </a:ext>
            </a:extLst>
          </p:cNvPr>
          <p:cNvSpPr>
            <a:spLocks noGrp="1"/>
          </p:cNvSpPr>
          <p:nvPr>
            <p:ph type="pic" sz="quarter" idx="10"/>
          </p:nvPr>
        </p:nvSpPr>
        <p:spPr>
          <a:xfrm>
            <a:off x="1" y="0"/>
            <a:ext cx="6052457" cy="6858000"/>
          </a:xfrm>
          <a:custGeom>
            <a:avLst/>
            <a:gdLst>
              <a:gd name="connsiteX0" fmla="*/ 0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67200" h="6858000">
                <a:moveTo>
                  <a:pt x="0" y="0"/>
                </a:moveTo>
                <a:lnTo>
                  <a:pt x="4267200" y="0"/>
                </a:lnTo>
                <a:lnTo>
                  <a:pt x="4267200" y="6858000"/>
                </a:lnTo>
                <a:lnTo>
                  <a:pt x="0" y="6858000"/>
                </a:lnTo>
                <a:close/>
              </a:path>
            </a:pathLst>
          </a:custGeom>
          <a:solidFill>
            <a:schemeClr val="bg1">
              <a:lumMod val="95000"/>
              <a:alpha val="70000"/>
            </a:schemeClr>
          </a:solidFill>
        </p:spPr>
        <p:txBody>
          <a:bodyPr wrap="square">
            <a:noAutofit/>
          </a:bodyPr>
          <a:lstStyle>
            <a:lvl1pPr>
              <a:defRPr sz="900"/>
            </a:lvl1pPr>
          </a:lstStyle>
          <a:p>
            <a:endParaRPr lang="en-US"/>
          </a:p>
        </p:txBody>
      </p:sp>
    </p:spTree>
    <p:extLst>
      <p:ext uri="{BB962C8B-B14F-4D97-AF65-F5344CB8AC3E}">
        <p14:creationId xmlns:p14="http://schemas.microsoft.com/office/powerpoint/2010/main" val="311299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0500-A436-CE7B-3E70-FDFE52AE68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1C534D-6210-1205-1F87-B77435C13C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57C00-1230-9E40-F218-1631FBA34E0D}"/>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5" name="Footer Placeholder 4">
            <a:extLst>
              <a:ext uri="{FF2B5EF4-FFF2-40B4-BE49-F238E27FC236}">
                <a16:creationId xmlns:a16="http://schemas.microsoft.com/office/drawing/2014/main" id="{19A0A04E-262A-3E69-D791-98ABCAD96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661F2-D7B0-BA49-162C-2BA631C958C8}"/>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3864669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C8A5ED3-A7E7-3349-91F4-3E00F59297F5}"/>
              </a:ext>
            </a:extLst>
          </p:cNvPr>
          <p:cNvSpPr>
            <a:spLocks noGrp="1"/>
          </p:cNvSpPr>
          <p:nvPr>
            <p:ph type="pic" sz="quarter" idx="13" hasCustomPrompt="1"/>
          </p:nvPr>
        </p:nvSpPr>
        <p:spPr>
          <a:xfrm>
            <a:off x="0" y="2"/>
            <a:ext cx="12192000" cy="6857999"/>
          </a:xfrm>
        </p:spPr>
        <p:txBody>
          <a:bodyPr/>
          <a:lstStyle>
            <a:lvl1pPr>
              <a:defRPr>
                <a:latin typeface="Arial" panose="020B0604020202020204" pitchFamily="34" charset="0"/>
                <a:cs typeface="Arial" panose="020B0604020202020204" pitchFamily="34" charset="0"/>
              </a:defRPr>
            </a:lvl1pPr>
          </a:lstStyle>
          <a:p>
            <a:r>
              <a:rPr lang="en-US"/>
              <a:t>Select icon to change picture (make sure to send to back after selection)</a:t>
            </a:r>
          </a:p>
        </p:txBody>
      </p:sp>
      <p:sp>
        <p:nvSpPr>
          <p:cNvPr id="8" name="Rectangle 7">
            <a:extLst>
              <a:ext uri="{FF2B5EF4-FFF2-40B4-BE49-F238E27FC236}">
                <a16:creationId xmlns:a16="http://schemas.microsoft.com/office/drawing/2014/main" id="{75E0D32F-4CCA-694D-93F5-5A946A231819}"/>
              </a:ext>
            </a:extLst>
          </p:cNvPr>
          <p:cNvSpPr/>
          <p:nvPr userDrawn="1"/>
        </p:nvSpPr>
        <p:spPr>
          <a:xfrm>
            <a:off x="2" y="3882889"/>
            <a:ext cx="12191999" cy="2975113"/>
          </a:xfrm>
          <a:prstGeom prst="rect">
            <a:avLst/>
          </a:prstGeom>
          <a:gradFill flip="none" rotWithShape="1">
            <a:gsLst>
              <a:gs pos="0">
                <a:srgbClr val="C81D5F">
                  <a:alpha val="89563"/>
                </a:srgbClr>
              </a:gs>
              <a:gs pos="99000">
                <a:srgbClr val="F7B348">
                  <a:alpha val="89970"/>
                </a:srgbClr>
              </a:gs>
              <a:gs pos="70000">
                <a:srgbClr val="FC6D47">
                  <a:alpha val="90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endParaRPr>
          </a:p>
        </p:txBody>
      </p:sp>
      <p:sp>
        <p:nvSpPr>
          <p:cNvPr id="11" name="Text Placeholder 10">
            <a:extLst>
              <a:ext uri="{FF2B5EF4-FFF2-40B4-BE49-F238E27FC236}">
                <a16:creationId xmlns:a16="http://schemas.microsoft.com/office/drawing/2014/main" id="{C8118417-50B1-A242-BD82-BA8C203D3A7E}"/>
              </a:ext>
            </a:extLst>
          </p:cNvPr>
          <p:cNvSpPr>
            <a:spLocks noGrp="1"/>
          </p:cNvSpPr>
          <p:nvPr>
            <p:ph type="body" sz="quarter" idx="14" hasCustomPrompt="1"/>
          </p:nvPr>
        </p:nvSpPr>
        <p:spPr>
          <a:xfrm>
            <a:off x="649289" y="4638675"/>
            <a:ext cx="7593012" cy="1589088"/>
          </a:xfrm>
        </p:spPr>
        <p:txBody>
          <a:bodyPr>
            <a:normAutofit/>
          </a:bodyPr>
          <a:lstStyle>
            <a:lvl1pPr marL="0" indent="0">
              <a:buNone/>
              <a:defRPr sz="4050" b="1">
                <a:solidFill>
                  <a:schemeClr val="bg1"/>
                </a:solidFill>
              </a:defRPr>
            </a:lvl1pPr>
            <a:lvl5pPr marL="1371600" indent="0">
              <a:buNone/>
              <a:defRPr sz="4050" b="1">
                <a:solidFill>
                  <a:schemeClr val="bg1"/>
                </a:solidFill>
              </a:defRPr>
            </a:lvl5pPr>
          </a:lstStyle>
          <a:p>
            <a:pPr lvl="0"/>
            <a:r>
              <a:rPr lang="en-US"/>
              <a:t>Transition Style 1</a:t>
            </a:r>
          </a:p>
          <a:p>
            <a:pPr lvl="4"/>
            <a:endParaRPr lang="en-US"/>
          </a:p>
        </p:txBody>
      </p:sp>
    </p:spTree>
    <p:extLst>
      <p:ext uri="{BB962C8B-B14F-4D97-AF65-F5344CB8AC3E}">
        <p14:creationId xmlns:p14="http://schemas.microsoft.com/office/powerpoint/2010/main" val="387595682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678226-1D64-2842-B789-521A073DA4E6}"/>
              </a:ext>
            </a:extLst>
          </p:cNvPr>
          <p:cNvSpPr/>
          <p:nvPr userDrawn="1"/>
        </p:nvSpPr>
        <p:spPr>
          <a:xfrm>
            <a:off x="4818186" y="1"/>
            <a:ext cx="7373815" cy="6860332"/>
          </a:xfrm>
          <a:prstGeom prst="rect">
            <a:avLst/>
          </a:prstGeom>
          <a:gradFill flip="none" rotWithShape="1">
            <a:gsLst>
              <a:gs pos="0">
                <a:srgbClr val="C81D5F"/>
              </a:gs>
              <a:gs pos="100000">
                <a:srgbClr val="F7B348"/>
              </a:gs>
              <a:gs pos="70000">
                <a:srgbClr val="FC6D47"/>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3F795E-0C25-D848-AD13-C2882773DF2F}"/>
              </a:ext>
            </a:extLst>
          </p:cNvPr>
          <p:cNvPicPr>
            <a:picLocks noChangeAspect="1"/>
          </p:cNvPicPr>
          <p:nvPr userDrawn="1"/>
        </p:nvPicPr>
        <p:blipFill rotWithShape="1">
          <a:blip r:embed="rId2">
            <a:alphaModFix amt="20000"/>
          </a:blip>
          <a:srcRect l="50000" t="1" r="4" b="44672"/>
          <a:stretch/>
        </p:blipFill>
        <p:spPr>
          <a:xfrm flipH="1">
            <a:off x="10080224" y="2427878"/>
            <a:ext cx="2112827" cy="4430123"/>
          </a:xfrm>
          <a:prstGeom prst="rect">
            <a:avLst/>
          </a:prstGeom>
        </p:spPr>
      </p:pic>
      <p:sp>
        <p:nvSpPr>
          <p:cNvPr id="11" name="Rounded Rectangle 10">
            <a:extLst>
              <a:ext uri="{FF2B5EF4-FFF2-40B4-BE49-F238E27FC236}">
                <a16:creationId xmlns:a16="http://schemas.microsoft.com/office/drawing/2014/main" id="{71E74310-0162-5E41-870C-1A4117F26C68}"/>
              </a:ext>
            </a:extLst>
          </p:cNvPr>
          <p:cNvSpPr/>
          <p:nvPr/>
        </p:nvSpPr>
        <p:spPr>
          <a:xfrm>
            <a:off x="5673728" y="5282467"/>
            <a:ext cx="3667595" cy="74950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A52CF7FE-6F17-5944-898D-4DF808C8FFA1}"/>
              </a:ext>
            </a:extLst>
          </p:cNvPr>
          <p:cNvSpPr txBox="1">
            <a:spLocks/>
          </p:cNvSpPr>
          <p:nvPr/>
        </p:nvSpPr>
        <p:spPr>
          <a:xfrm>
            <a:off x="5868599" y="5397392"/>
            <a:ext cx="3277852" cy="51965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i="1">
                <a:solidFill>
                  <a:schemeClr val="bg1"/>
                </a:solidFill>
                <a:latin typeface="Arial" panose="020B0604020202020204" pitchFamily="34" charset="0"/>
                <a:ea typeface="Roboto" panose="02000000000000000000" pitchFamily="2" charset="0"/>
                <a:cs typeface="Arial" panose="020B0604020202020204" pitchFamily="34" charset="0"/>
              </a:rPr>
              <a:t>marathon-health.com</a:t>
            </a:r>
          </a:p>
        </p:txBody>
      </p:sp>
      <p:sp>
        <p:nvSpPr>
          <p:cNvPr id="5" name="Text Placeholder 4"/>
          <p:cNvSpPr>
            <a:spLocks noGrp="1"/>
          </p:cNvSpPr>
          <p:nvPr userDrawn="1">
            <p:ph type="body" sz="quarter" idx="12" hasCustomPrompt="1"/>
          </p:nvPr>
        </p:nvSpPr>
        <p:spPr>
          <a:xfrm>
            <a:off x="5668633" y="1403526"/>
            <a:ext cx="6007553" cy="1024350"/>
          </a:xfrm>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Thank You</a:t>
            </a:r>
          </a:p>
        </p:txBody>
      </p:sp>
      <p:sp>
        <p:nvSpPr>
          <p:cNvPr id="14" name="Text Placeholder 13"/>
          <p:cNvSpPr>
            <a:spLocks noGrp="1"/>
          </p:cNvSpPr>
          <p:nvPr userDrawn="1">
            <p:ph type="body" sz="quarter" idx="13" hasCustomPrompt="1"/>
          </p:nvPr>
        </p:nvSpPr>
        <p:spPr>
          <a:xfrm>
            <a:off x="5650523" y="2971800"/>
            <a:ext cx="6023367" cy="464180"/>
          </a:xfrm>
        </p:spPr>
        <p:txBody>
          <a:bodyPr/>
          <a:lstStyle>
            <a:lvl1pPr marL="0" indent="0">
              <a:buNone/>
              <a:defRPr b="1" baseline="0">
                <a:solidFill>
                  <a:schemeClr val="bg1"/>
                </a:solidFill>
                <a:latin typeface="Arial" panose="020B0604020202020204" pitchFamily="34" charset="0"/>
                <a:cs typeface="Arial" panose="020B0604020202020204" pitchFamily="34" charset="0"/>
              </a:defRPr>
            </a:lvl1pPr>
          </a:lstStyle>
          <a:p>
            <a:pPr lvl="0"/>
            <a:r>
              <a:rPr lang="en-US"/>
              <a:t>Contact Name</a:t>
            </a:r>
          </a:p>
        </p:txBody>
      </p:sp>
      <p:sp>
        <p:nvSpPr>
          <p:cNvPr id="15" name="Text Placeholder 13"/>
          <p:cNvSpPr>
            <a:spLocks noGrp="1"/>
          </p:cNvSpPr>
          <p:nvPr userDrawn="1">
            <p:ph type="body" sz="quarter" idx="14" hasCustomPrompt="1"/>
          </p:nvPr>
        </p:nvSpPr>
        <p:spPr>
          <a:xfrm>
            <a:off x="5652627" y="3435982"/>
            <a:ext cx="6023367" cy="446703"/>
          </a:xfrm>
        </p:spPr>
        <p:txBody>
          <a:bodyPr>
            <a:normAutofit/>
          </a:bodyPr>
          <a:lstStyle>
            <a:lvl1pPr marL="0" indent="0">
              <a:buNone/>
              <a:defRPr sz="1800" b="0" baseline="0">
                <a:solidFill>
                  <a:schemeClr val="bg1"/>
                </a:solidFill>
                <a:latin typeface="Arial" panose="020B0604020202020204" pitchFamily="34" charset="0"/>
                <a:cs typeface="Arial" panose="020B0604020202020204" pitchFamily="34" charset="0"/>
              </a:defRPr>
            </a:lvl1pPr>
          </a:lstStyle>
          <a:p>
            <a:pPr lvl="0"/>
            <a:r>
              <a:rPr lang="en-US"/>
              <a:t>Phone</a:t>
            </a:r>
          </a:p>
        </p:txBody>
      </p:sp>
      <p:sp>
        <p:nvSpPr>
          <p:cNvPr id="16" name="Text Placeholder 13"/>
          <p:cNvSpPr>
            <a:spLocks noGrp="1"/>
          </p:cNvSpPr>
          <p:nvPr userDrawn="1">
            <p:ph type="body" sz="quarter" idx="15" hasCustomPrompt="1"/>
          </p:nvPr>
        </p:nvSpPr>
        <p:spPr>
          <a:xfrm>
            <a:off x="5652545" y="3912522"/>
            <a:ext cx="6023367" cy="446703"/>
          </a:xfrm>
        </p:spPr>
        <p:txBody>
          <a:bodyPr>
            <a:normAutofit/>
          </a:bodyPr>
          <a:lstStyle>
            <a:lvl1pPr marL="0" indent="0">
              <a:buNone/>
              <a:defRPr sz="1800" b="0" baseline="0">
                <a:solidFill>
                  <a:schemeClr val="bg1"/>
                </a:solidFill>
                <a:latin typeface="Arial" panose="020B0604020202020204" pitchFamily="34" charset="0"/>
                <a:cs typeface="Arial" panose="020B0604020202020204" pitchFamily="34" charset="0"/>
              </a:defRPr>
            </a:lvl1pPr>
          </a:lstStyle>
          <a:p>
            <a:pPr lvl="0"/>
            <a:r>
              <a:rPr lang="en-US"/>
              <a:t>Email address</a:t>
            </a:r>
          </a:p>
        </p:txBody>
      </p:sp>
      <p:sp>
        <p:nvSpPr>
          <p:cNvPr id="8" name="Picture Placeholder 7">
            <a:extLst>
              <a:ext uri="{FF2B5EF4-FFF2-40B4-BE49-F238E27FC236}">
                <a16:creationId xmlns:a16="http://schemas.microsoft.com/office/drawing/2014/main" id="{A3910B8C-4C1E-5641-A99B-63338D26AE5F}"/>
              </a:ext>
            </a:extLst>
          </p:cNvPr>
          <p:cNvSpPr>
            <a:spLocks noGrp="1"/>
          </p:cNvSpPr>
          <p:nvPr>
            <p:ph type="pic" sz="quarter" idx="16"/>
          </p:nvPr>
        </p:nvSpPr>
        <p:spPr>
          <a:xfrm>
            <a:off x="2" y="0"/>
            <a:ext cx="4818063" cy="6858000"/>
          </a:xfrm>
          <a:effectLst>
            <a:outerShdw blurRad="321037" dist="38100" algn="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2188960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3-(logo/tag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C431-2C9C-F942-B17E-A5A4F8821C0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8">
            <a:extLst>
              <a:ext uri="{FF2B5EF4-FFF2-40B4-BE49-F238E27FC236}">
                <a16:creationId xmlns:a16="http://schemas.microsoft.com/office/drawing/2014/main" id="{D00AF84F-74FF-C542-83A9-02F02CB5FCEC}"/>
              </a:ext>
            </a:extLst>
          </p:cNvPr>
          <p:cNvSpPr>
            <a:spLocks noGrp="1"/>
          </p:cNvSpPr>
          <p:nvPr>
            <p:ph type="body" sz="quarter" idx="10" hasCustomPrompt="1"/>
          </p:nvPr>
        </p:nvSpPr>
        <p:spPr>
          <a:xfrm>
            <a:off x="3477419" y="5569527"/>
            <a:ext cx="5237163" cy="511554"/>
          </a:xfrm>
        </p:spPr>
        <p:txBody>
          <a:bodyPr anchor="ctr">
            <a:normAutofit/>
          </a:bodyPr>
          <a:lstStyle>
            <a:lvl1pPr marL="0" indent="0" algn="ctr" defTabSz="914332">
              <a:lnSpc>
                <a:spcPct val="150000"/>
              </a:lnSpc>
              <a:buNone/>
              <a:defRPr sz="1800"/>
            </a:lvl1pPr>
          </a:lstStyle>
          <a:p>
            <a:pPr algn="ctr" defTabSz="914332">
              <a:lnSpc>
                <a:spcPct val="150000"/>
              </a:lnSpc>
            </a:pPr>
            <a:r>
              <a:rPr lang="en-US" sz="1800">
                <a:solidFill>
                  <a:schemeClr val="tx2">
                    <a:lumMod val="75000"/>
                  </a:schemeClr>
                </a:solidFill>
                <a:latin typeface="Arial" panose="020B0604020202020204" pitchFamily="34" charset="0"/>
                <a:cs typeface="Arial" panose="020B0604020202020204" pitchFamily="34" charset="0"/>
              </a:rPr>
              <a:t>Torchbearer’s For Better Health</a:t>
            </a:r>
            <a:endParaRPr lang="id-ID" sz="1800">
              <a:solidFill>
                <a:schemeClr val="tx2">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FA223C6-59E1-364C-88AC-86662BF37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2886" y="762420"/>
            <a:ext cx="2326231" cy="4407596"/>
          </a:xfrm>
          <a:prstGeom prst="rect">
            <a:avLst/>
          </a:prstGeom>
        </p:spPr>
      </p:pic>
      <p:pic>
        <p:nvPicPr>
          <p:cNvPr id="5" name="Picture 4">
            <a:extLst>
              <a:ext uri="{FF2B5EF4-FFF2-40B4-BE49-F238E27FC236}">
                <a16:creationId xmlns:a16="http://schemas.microsoft.com/office/drawing/2014/main" id="{7A4F1A2D-DC31-F048-8523-0560E513B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t="-9939" r="588" b="56995"/>
          <a:stretch/>
        </p:blipFill>
        <p:spPr>
          <a:xfrm>
            <a:off x="1" y="1136916"/>
            <a:ext cx="2818103" cy="5721084"/>
          </a:xfrm>
          <a:prstGeom prst="rect">
            <a:avLst/>
          </a:prstGeom>
        </p:spPr>
      </p:pic>
      <p:pic>
        <p:nvPicPr>
          <p:cNvPr id="6" name="Picture 5">
            <a:extLst>
              <a:ext uri="{FF2B5EF4-FFF2-40B4-BE49-F238E27FC236}">
                <a16:creationId xmlns:a16="http://schemas.microsoft.com/office/drawing/2014/main" id="{438180C5-83D9-BB42-A33A-40423FEBAB7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50000" t="-9939" r="588" b="56995"/>
          <a:stretch/>
        </p:blipFill>
        <p:spPr>
          <a:xfrm flipH="1">
            <a:off x="9373898" y="1148508"/>
            <a:ext cx="2818103" cy="5721084"/>
          </a:xfrm>
          <a:prstGeom prst="rect">
            <a:avLst/>
          </a:prstGeom>
        </p:spPr>
      </p:pic>
    </p:spTree>
    <p:extLst>
      <p:ext uri="{BB962C8B-B14F-4D97-AF65-F5344CB8AC3E}">
        <p14:creationId xmlns:p14="http://schemas.microsoft.com/office/powerpoint/2010/main" val="1247303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6F7CDAA6-7B4A-4845-BDB9-10FAD01CFCFA}" type="datetimeFigureOut">
              <a:rPr lang="en-US" smtClean="0"/>
              <a:t>12/10/2024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9836619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51F1A10-5555-44E8-A034-D89C2297A5AE}" type="datetimeFigureOut">
              <a:rPr lang="en-US" smtClean="0"/>
              <a:t>12/10/2024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025793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072E9CCF-FE1F-49E3-B439-3BFE6318108E}" type="datetimeFigureOut">
              <a:rPr lang="en-US" smtClean="0"/>
              <a:t>12/10/2024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45931786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FE9729F7-8699-4A89-9D1F-271B30AEDC89}" type="datetimeFigureOut">
              <a:rPr lang="en-US" smtClean="0"/>
              <a:t>12/10/2024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60642044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67A9A969-3C1E-45C2-99A2-161A09DC9318}" type="datetimeFigureOut">
              <a:rPr lang="en-US" smtClean="0"/>
              <a:t>12/10/2024</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7957765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38D78356-4A2E-48A6-AF51-F1827F92B98A}" type="datetimeFigureOut">
              <a:rPr lang="en-US" smtClean="0"/>
              <a:t>12/10/2024</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164343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85C9EB25-60FA-49EA-8460-0684B032617F}" type="datetimeFigureOut">
              <a:rPr lang="en-US" smtClean="0"/>
              <a:t>12/10/2024</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6865718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5D47-CD7E-3B40-92A2-F1EEA76FB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4E55A-8E65-67B6-E8AD-C853BD936A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4E86C-A6CC-66C6-B6F8-CF0BC0E0E4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645E7-401D-0AB6-70AF-5595D41CF22C}"/>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6" name="Footer Placeholder 5">
            <a:extLst>
              <a:ext uri="{FF2B5EF4-FFF2-40B4-BE49-F238E27FC236}">
                <a16:creationId xmlns:a16="http://schemas.microsoft.com/office/drawing/2014/main" id="{AD387D4C-3403-CF71-2D1B-32A1702DB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F66E9-10F1-9415-F8AE-2F3578F0CDA6}"/>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2197312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E3563106-924B-4A31-ADB3-98ABA6533434}" type="datetimeFigureOut">
              <a:rPr lang="en-US" smtClean="0"/>
              <a:t>12/10/2024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4887244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65293AE2-FB51-4535-A520-BE4DD0C8FE3A}" type="datetimeFigureOut">
              <a:rPr lang="en-US" smtClean="0"/>
              <a:t>12/10/2024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366524243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5F537F8-1F5F-4F56-869A-0C52BCF6970C}" type="datetimeFigureOut">
              <a:rPr lang="en-US" smtClean="0"/>
              <a:t>12/10/2024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98504787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F0E2AA2-EB2D-4F32-BC7A-ACDF009D5F52}" type="datetimeFigureOut">
              <a:rPr lang="en-US" smtClean="0"/>
              <a:t>12/10/2024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3142342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D6C4-E899-FB69-26D4-827411782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05EC4F-C2BF-5BC5-8C88-44669DC77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1EEE76-078A-EB15-7A9A-6E61BDC795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80ECE7-028E-5533-BCD8-EED84BF6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A3133-364C-5B03-F175-386AD334E6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03B9C6-B04C-99E1-529E-BBE90F7EBB1A}"/>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8" name="Footer Placeholder 7">
            <a:extLst>
              <a:ext uri="{FF2B5EF4-FFF2-40B4-BE49-F238E27FC236}">
                <a16:creationId xmlns:a16="http://schemas.microsoft.com/office/drawing/2014/main" id="{83EC67C3-F08D-FC28-5F5D-DD1BCE1CE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641CD3-2968-F796-5CCA-22C579B7C488}"/>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272549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FF58-E462-FAC3-DB41-012BCC68AB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FCFC7-6086-4FC6-4A30-4F1BA5BF37CD}"/>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4" name="Footer Placeholder 3">
            <a:extLst>
              <a:ext uri="{FF2B5EF4-FFF2-40B4-BE49-F238E27FC236}">
                <a16:creationId xmlns:a16="http://schemas.microsoft.com/office/drawing/2014/main" id="{E5FEFEA3-2F4F-ACEE-FB4F-6FC6B52D3D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51961A-EBCD-B54D-D7F6-6D201FD9F0E0}"/>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73460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2071F-844D-B339-81EF-CBCDE3C592D8}"/>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3" name="Footer Placeholder 2">
            <a:extLst>
              <a:ext uri="{FF2B5EF4-FFF2-40B4-BE49-F238E27FC236}">
                <a16:creationId xmlns:a16="http://schemas.microsoft.com/office/drawing/2014/main" id="{C0E2CC5A-9D0D-02D9-1A3D-576B3C24BB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ED72DA-CEB9-BD88-2E45-A1C10C940294}"/>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151056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7526-F605-C73F-28E0-0A833D1FE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7F9D72-10F8-AFB2-F3F9-17A764339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D7B15D-C1E7-ECA2-F279-EC62ECE18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31D23-A46B-5892-B525-35A7BDC1E4F4}"/>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6" name="Footer Placeholder 5">
            <a:extLst>
              <a:ext uri="{FF2B5EF4-FFF2-40B4-BE49-F238E27FC236}">
                <a16:creationId xmlns:a16="http://schemas.microsoft.com/office/drawing/2014/main" id="{5C88211C-3F30-AFC6-318B-9FE35393F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3BE46-E0F0-0CAD-BB13-F1DDB805D135}"/>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1205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8358-F84A-E1F3-A317-B37C21959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62D86-2B17-8918-9440-87FA8550D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F1B67-E64A-07B3-A147-73E02142F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2ED73-084D-8F63-D8F6-EB5DEDEB6F8B}"/>
              </a:ext>
            </a:extLst>
          </p:cNvPr>
          <p:cNvSpPr>
            <a:spLocks noGrp="1"/>
          </p:cNvSpPr>
          <p:nvPr>
            <p:ph type="dt" sz="half" idx="10"/>
          </p:nvPr>
        </p:nvSpPr>
        <p:spPr/>
        <p:txBody>
          <a:bodyPr/>
          <a:lstStyle/>
          <a:p>
            <a:fld id="{76E57097-D874-4612-9A67-6274A0663040}" type="datetimeFigureOut">
              <a:rPr lang="en-US" smtClean="0"/>
              <a:t>12/10/2024</a:t>
            </a:fld>
            <a:endParaRPr lang="en-US"/>
          </a:p>
        </p:txBody>
      </p:sp>
      <p:sp>
        <p:nvSpPr>
          <p:cNvPr id="6" name="Footer Placeholder 5">
            <a:extLst>
              <a:ext uri="{FF2B5EF4-FFF2-40B4-BE49-F238E27FC236}">
                <a16:creationId xmlns:a16="http://schemas.microsoft.com/office/drawing/2014/main" id="{A8637ECA-F281-B617-2D56-F1AA71010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0988FD-A77D-D51C-183C-77E6F3BA6FC5}"/>
              </a:ext>
            </a:extLst>
          </p:cNvPr>
          <p:cNvSpPr>
            <a:spLocks noGrp="1"/>
          </p:cNvSpPr>
          <p:nvPr>
            <p:ph type="sldNum" sz="quarter" idx="12"/>
          </p:nvPr>
        </p:nvSpPr>
        <p:spPr/>
        <p:txBody>
          <a:bodyPr/>
          <a:lstStyle/>
          <a:p>
            <a:fld id="{0BC37669-2BC4-4287-8BCE-5647032F31DA}" type="slidenum">
              <a:rPr lang="en-US" smtClean="0"/>
              <a:t>‹#›</a:t>
            </a:fld>
            <a:endParaRPr lang="en-US"/>
          </a:p>
        </p:txBody>
      </p:sp>
    </p:spTree>
    <p:extLst>
      <p:ext uri="{BB962C8B-B14F-4D97-AF65-F5344CB8AC3E}">
        <p14:creationId xmlns:p14="http://schemas.microsoft.com/office/powerpoint/2010/main" val="134697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FC536-C4F9-A729-55C2-2214C2BE57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5D4F7-BBB6-4C23-1FC1-7E244EBE6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E9357-0D51-C20A-2C1F-8BBFC3206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E57097-D874-4612-9A67-6274A0663040}" type="datetimeFigureOut">
              <a:rPr lang="en-US" smtClean="0"/>
              <a:t>12/10/2024</a:t>
            </a:fld>
            <a:endParaRPr lang="en-US"/>
          </a:p>
        </p:txBody>
      </p:sp>
      <p:sp>
        <p:nvSpPr>
          <p:cNvPr id="5" name="Footer Placeholder 4">
            <a:extLst>
              <a:ext uri="{FF2B5EF4-FFF2-40B4-BE49-F238E27FC236}">
                <a16:creationId xmlns:a16="http://schemas.microsoft.com/office/drawing/2014/main" id="{62D8229B-AF24-1400-595E-9543A1900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5B3D1F-636A-F49B-62D6-8EA073B0B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C37669-2BC4-4287-8BCE-5647032F31DA}" type="slidenum">
              <a:rPr lang="en-US" smtClean="0"/>
              <a:t>‹#›</a:t>
            </a:fld>
            <a:endParaRPr lang="en-US"/>
          </a:p>
        </p:txBody>
      </p:sp>
    </p:spTree>
    <p:extLst>
      <p:ext uri="{BB962C8B-B14F-4D97-AF65-F5344CB8AC3E}">
        <p14:creationId xmlns:p14="http://schemas.microsoft.com/office/powerpoint/2010/main" val="98071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18308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12/10/2024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extLst>
      <p:ext uri="{BB962C8B-B14F-4D97-AF65-F5344CB8AC3E}">
        <p14:creationId xmlns:p14="http://schemas.microsoft.com/office/powerpoint/2010/main" val="7465067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cigna.identityforce.com/starthere" TargetMode="External"/><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320077"/>
            <a:ext cx="8915400" cy="625196"/>
          </a:xfrm>
        </p:spPr>
        <p:txBody>
          <a:bodyPr>
            <a:normAutofit fontScale="90000"/>
          </a:bodyPr>
          <a:lstStyle/>
          <a:p>
            <a:r>
              <a:rPr lang="en-US" sz="3200" b="1" dirty="0">
                <a:latin typeface="Century Gothic"/>
              </a:rPr>
              <a:t>Quarter 4: Financial Wellness Budgeting and Financial Planning</a:t>
            </a:r>
            <a:endParaRPr lang="en-US" sz="3200" b="1" dirty="0"/>
          </a:p>
        </p:txBody>
      </p:sp>
      <p:sp>
        <p:nvSpPr>
          <p:cNvPr id="11" name="TextBox 10">
            <a:extLst>
              <a:ext uri="{FF2B5EF4-FFF2-40B4-BE49-F238E27FC236}">
                <a16:creationId xmlns:a16="http://schemas.microsoft.com/office/drawing/2014/main" id="{B0097D22-8DD9-1234-A5F3-F8D1345B3BBC}"/>
              </a:ext>
            </a:extLst>
          </p:cNvPr>
          <p:cNvSpPr txBox="1"/>
          <p:nvPr/>
        </p:nvSpPr>
        <p:spPr>
          <a:xfrm>
            <a:off x="2156287" y="5311613"/>
            <a:ext cx="7129726" cy="923330"/>
          </a:xfrm>
          <a:prstGeom prst="rect">
            <a:avLst/>
          </a:prstGeom>
          <a:noFill/>
        </p:spPr>
        <p:txBody>
          <a:bodyPr wrap="square" rtlCol="0">
            <a:spAutoFit/>
          </a:bodyPr>
          <a:lstStyle/>
          <a:p>
            <a:r>
              <a:rPr lang="en-US" dirty="0">
                <a:solidFill>
                  <a:srgbClr val="0A848D"/>
                </a:solidFill>
                <a:latin typeface="Calibri"/>
              </a:rPr>
              <a:t>Hosted By Michelle Harrington Sr. Partner Company Advisor, Jessica Law, MPH, CHES the City’s Cigna Well-Being Coordinator and Mia Daniels, HR Benefits Assistant </a:t>
            </a:r>
          </a:p>
        </p:txBody>
      </p:sp>
      <p:pic>
        <p:nvPicPr>
          <p:cNvPr id="6" name="Content Placeholder 5">
            <a:extLst>
              <a:ext uri="{FF2B5EF4-FFF2-40B4-BE49-F238E27FC236}">
                <a16:creationId xmlns:a16="http://schemas.microsoft.com/office/drawing/2014/main" id="{A08A8A40-DB58-EBC5-3073-C4E0FA8CAD3B}"/>
              </a:ext>
            </a:extLst>
          </p:cNvPr>
          <p:cNvPicPr>
            <a:picLocks noGrp="1" noChangeAspect="1"/>
          </p:cNvPicPr>
          <p:nvPr>
            <p:ph idx="1"/>
          </p:nvPr>
        </p:nvPicPr>
        <p:blipFill>
          <a:blip r:embed="rId2"/>
          <a:stretch>
            <a:fillRect/>
          </a:stretch>
        </p:blipFill>
        <p:spPr>
          <a:xfrm>
            <a:off x="1568120" y="1200401"/>
            <a:ext cx="8897592" cy="2229161"/>
          </a:xfrm>
          <a:prstGeom prst="rect">
            <a:avLst/>
          </a:prstGeom>
        </p:spPr>
      </p:pic>
      <p:pic>
        <p:nvPicPr>
          <p:cNvPr id="9" name="Picture 8">
            <a:extLst>
              <a:ext uri="{FF2B5EF4-FFF2-40B4-BE49-F238E27FC236}">
                <a16:creationId xmlns:a16="http://schemas.microsoft.com/office/drawing/2014/main" id="{D10033FA-67C4-1AAC-8AAA-F1BA0A0151D2}"/>
              </a:ext>
            </a:extLst>
          </p:cNvPr>
          <p:cNvPicPr>
            <a:picLocks noChangeAspect="1"/>
          </p:cNvPicPr>
          <p:nvPr/>
        </p:nvPicPr>
        <p:blipFill>
          <a:blip r:embed="rId3"/>
          <a:stretch>
            <a:fillRect/>
          </a:stretch>
        </p:blipFill>
        <p:spPr>
          <a:xfrm>
            <a:off x="1568120" y="3429000"/>
            <a:ext cx="8897592" cy="1960886"/>
          </a:xfrm>
          <a:prstGeom prst="rect">
            <a:avLst/>
          </a:prstGeom>
        </p:spPr>
      </p:pic>
    </p:spTree>
    <p:extLst>
      <p:ext uri="{BB962C8B-B14F-4D97-AF65-F5344CB8AC3E}">
        <p14:creationId xmlns:p14="http://schemas.microsoft.com/office/powerpoint/2010/main" val="1253475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B7D0-D0FF-9A23-897C-CA1ECF859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58E91-2B0C-C789-774E-6FED82725D64}"/>
              </a:ext>
            </a:extLst>
          </p:cNvPr>
          <p:cNvSpPr>
            <a:spLocks noGrp="1"/>
          </p:cNvSpPr>
          <p:nvPr>
            <p:ph type="title"/>
          </p:nvPr>
        </p:nvSpPr>
        <p:spPr>
          <a:xfrm>
            <a:off x="780853" y="395492"/>
            <a:ext cx="8915400" cy="544068"/>
          </a:xfrm>
        </p:spPr>
        <p:txBody>
          <a:bodyPr>
            <a:noAutofit/>
          </a:bodyPr>
          <a:lstStyle/>
          <a:p>
            <a:r>
              <a:rPr lang="en-US" sz="3200" b="1" dirty="0" err="1"/>
              <a:t>JetDental</a:t>
            </a:r>
            <a:r>
              <a:rPr lang="en-US" sz="3200" b="1" dirty="0"/>
              <a:t> is coming to FTL</a:t>
            </a:r>
          </a:p>
        </p:txBody>
      </p:sp>
      <p:sp>
        <p:nvSpPr>
          <p:cNvPr id="3" name="Content Placeholder 2">
            <a:extLst>
              <a:ext uri="{FF2B5EF4-FFF2-40B4-BE49-F238E27FC236}">
                <a16:creationId xmlns:a16="http://schemas.microsoft.com/office/drawing/2014/main" id="{3973D0A4-10C8-5403-9FB4-743F8E935FDC}"/>
              </a:ext>
            </a:extLst>
          </p:cNvPr>
          <p:cNvSpPr>
            <a:spLocks noGrp="1"/>
          </p:cNvSpPr>
          <p:nvPr>
            <p:ph idx="1"/>
          </p:nvPr>
        </p:nvSpPr>
        <p:spPr>
          <a:xfrm>
            <a:off x="369216" y="509048"/>
            <a:ext cx="7294775" cy="5178027"/>
          </a:xfrm>
        </p:spPr>
        <p:txBody>
          <a:bodyPr>
            <a:normAutofit fontScale="92500" lnSpcReduction="10000"/>
          </a:bodyPr>
          <a:lstStyle/>
          <a:p>
            <a:endParaRPr lang="en-US" dirty="0"/>
          </a:p>
          <a:p>
            <a:r>
              <a:rPr lang="en-US" dirty="0"/>
              <a:t>We’re excited to bring back a great benefit for all team members. Jet Dental- a professional dental team- will be coming to provide comprehensive exams, cleanings, and x-rays for all our staff and their dependents</a:t>
            </a:r>
          </a:p>
          <a:p>
            <a:r>
              <a:rPr lang="en-US" dirty="0"/>
              <a:t>Friday, Dec 13</a:t>
            </a:r>
            <a:r>
              <a:rPr lang="en-US" baseline="30000" dirty="0"/>
              <a:t>th</a:t>
            </a:r>
            <a:r>
              <a:rPr lang="en-US" dirty="0"/>
              <a:t> </a:t>
            </a:r>
          </a:p>
          <a:p>
            <a:r>
              <a:rPr lang="en-US" dirty="0"/>
              <a:t>9:00 am -5:00 pm</a:t>
            </a:r>
          </a:p>
          <a:p>
            <a:r>
              <a:rPr lang="en-US" dirty="0"/>
              <a:t>101 Tower (11</a:t>
            </a:r>
            <a:r>
              <a:rPr lang="en-US" baseline="30000" dirty="0"/>
              <a:t>th</a:t>
            </a:r>
            <a:r>
              <a:rPr lang="en-US" dirty="0"/>
              <a:t> Floor Conference Room)</a:t>
            </a:r>
          </a:p>
          <a:p>
            <a:r>
              <a:rPr lang="en-US" dirty="0"/>
              <a:t>801.430.9262</a:t>
            </a:r>
          </a:p>
          <a:p>
            <a:pPr marL="457200" lvl="1" indent="0">
              <a:buNone/>
            </a:pPr>
            <a:endParaRPr lang="en-US" dirty="0"/>
          </a:p>
          <a:p>
            <a:endParaRPr lang="en-US" dirty="0"/>
          </a:p>
        </p:txBody>
      </p:sp>
      <p:pic>
        <p:nvPicPr>
          <p:cNvPr id="5" name="Picture 4">
            <a:extLst>
              <a:ext uri="{FF2B5EF4-FFF2-40B4-BE49-F238E27FC236}">
                <a16:creationId xmlns:a16="http://schemas.microsoft.com/office/drawing/2014/main" id="{9B924C38-4386-8A68-4122-1D8002F2978A}"/>
              </a:ext>
            </a:extLst>
          </p:cNvPr>
          <p:cNvPicPr>
            <a:picLocks noChangeAspect="1"/>
          </p:cNvPicPr>
          <p:nvPr/>
        </p:nvPicPr>
        <p:blipFill>
          <a:blip r:embed="rId2"/>
          <a:stretch>
            <a:fillRect/>
          </a:stretch>
        </p:blipFill>
        <p:spPr>
          <a:xfrm>
            <a:off x="9467470" y="0"/>
            <a:ext cx="2724530" cy="3600953"/>
          </a:xfrm>
          <a:prstGeom prst="rect">
            <a:avLst/>
          </a:prstGeom>
        </p:spPr>
      </p:pic>
      <p:pic>
        <p:nvPicPr>
          <p:cNvPr id="9" name="Picture 8">
            <a:extLst>
              <a:ext uri="{FF2B5EF4-FFF2-40B4-BE49-F238E27FC236}">
                <a16:creationId xmlns:a16="http://schemas.microsoft.com/office/drawing/2014/main" id="{63015D1F-C98A-9AFF-03F7-029E9BCAAD12}"/>
              </a:ext>
            </a:extLst>
          </p:cNvPr>
          <p:cNvPicPr>
            <a:picLocks noChangeAspect="1"/>
          </p:cNvPicPr>
          <p:nvPr/>
        </p:nvPicPr>
        <p:blipFill>
          <a:blip r:embed="rId3"/>
          <a:stretch>
            <a:fillRect/>
          </a:stretch>
        </p:blipFill>
        <p:spPr>
          <a:xfrm>
            <a:off x="9993729" y="3674366"/>
            <a:ext cx="1829055" cy="1752845"/>
          </a:xfrm>
          <a:prstGeom prst="rect">
            <a:avLst/>
          </a:prstGeom>
        </p:spPr>
      </p:pic>
    </p:spTree>
    <p:extLst>
      <p:ext uri="{BB962C8B-B14F-4D97-AF65-F5344CB8AC3E}">
        <p14:creationId xmlns:p14="http://schemas.microsoft.com/office/powerpoint/2010/main" val="19761589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4C98-8787-7623-B000-F87E7DB8F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D39AD-ADFC-15E7-EDD6-3314CCA015CD}"/>
              </a:ext>
            </a:extLst>
          </p:cNvPr>
          <p:cNvSpPr>
            <a:spLocks noGrp="1"/>
          </p:cNvSpPr>
          <p:nvPr>
            <p:ph type="title"/>
          </p:nvPr>
        </p:nvSpPr>
        <p:spPr>
          <a:xfrm>
            <a:off x="1676400" y="159822"/>
            <a:ext cx="8915400" cy="544068"/>
          </a:xfrm>
        </p:spPr>
        <p:txBody>
          <a:bodyPr>
            <a:noAutofit/>
          </a:bodyPr>
          <a:lstStyle/>
          <a:p>
            <a:r>
              <a:rPr lang="en-US" sz="3200" b="1" dirty="0">
                <a:solidFill>
                  <a:srgbClr val="3B9DA4"/>
                </a:solidFill>
              </a:rPr>
              <a:t>Health</a:t>
            </a:r>
            <a:r>
              <a:rPr lang="en-US" sz="3200" b="1" dirty="0"/>
              <a:t> Fair Feedback</a:t>
            </a:r>
          </a:p>
        </p:txBody>
      </p:sp>
      <p:sp>
        <p:nvSpPr>
          <p:cNvPr id="3" name="Content Placeholder 2">
            <a:extLst>
              <a:ext uri="{FF2B5EF4-FFF2-40B4-BE49-F238E27FC236}">
                <a16:creationId xmlns:a16="http://schemas.microsoft.com/office/drawing/2014/main" id="{11852C0A-A694-3FA5-D9B5-9B57AB0D5BE0}"/>
              </a:ext>
            </a:extLst>
          </p:cNvPr>
          <p:cNvSpPr>
            <a:spLocks noGrp="1"/>
          </p:cNvSpPr>
          <p:nvPr>
            <p:ph idx="1"/>
          </p:nvPr>
        </p:nvSpPr>
        <p:spPr>
          <a:xfrm>
            <a:off x="1947672" y="703891"/>
            <a:ext cx="8610600" cy="5287963"/>
          </a:xfrm>
        </p:spPr>
        <p:txBody>
          <a:bodyPr>
            <a:normAutofit/>
          </a:bodyPr>
          <a:lstStyle/>
          <a:p>
            <a:endParaRPr lang="en-US" dirty="0"/>
          </a:p>
          <a:p>
            <a:pPr marL="0" indent="0">
              <a:buNone/>
            </a:pPr>
            <a:endParaRPr lang="en-US" dirty="0"/>
          </a:p>
          <a:p>
            <a:pPr marL="457200" lvl="1" indent="0">
              <a:buNone/>
            </a:pPr>
            <a:endParaRPr lang="en-US" dirty="0"/>
          </a:p>
          <a:p>
            <a:endParaRPr lang="en-US" dirty="0"/>
          </a:p>
        </p:txBody>
      </p:sp>
      <p:pic>
        <p:nvPicPr>
          <p:cNvPr id="9" name="Picture 8">
            <a:extLst>
              <a:ext uri="{FF2B5EF4-FFF2-40B4-BE49-F238E27FC236}">
                <a16:creationId xmlns:a16="http://schemas.microsoft.com/office/drawing/2014/main" id="{4F4FDD99-D5B0-D88F-824F-8B399EA23FCE}"/>
              </a:ext>
            </a:extLst>
          </p:cNvPr>
          <p:cNvPicPr>
            <a:picLocks noChangeAspect="1"/>
          </p:cNvPicPr>
          <p:nvPr/>
        </p:nvPicPr>
        <p:blipFill>
          <a:blip r:embed="rId2"/>
          <a:stretch>
            <a:fillRect/>
          </a:stretch>
        </p:blipFill>
        <p:spPr>
          <a:xfrm>
            <a:off x="185394" y="1177224"/>
            <a:ext cx="5384800" cy="3769359"/>
          </a:xfrm>
          <a:prstGeom prst="rect">
            <a:avLst/>
          </a:prstGeom>
          <a:noFill/>
        </p:spPr>
      </p:pic>
      <p:sp>
        <p:nvSpPr>
          <p:cNvPr id="4" name="TextBox 3">
            <a:extLst>
              <a:ext uri="{FF2B5EF4-FFF2-40B4-BE49-F238E27FC236}">
                <a16:creationId xmlns:a16="http://schemas.microsoft.com/office/drawing/2014/main" id="{4CB64989-C639-2FE5-71A0-59242E3D0515}"/>
              </a:ext>
            </a:extLst>
          </p:cNvPr>
          <p:cNvSpPr txBox="1"/>
          <p:nvPr/>
        </p:nvSpPr>
        <p:spPr>
          <a:xfrm>
            <a:off x="5570194" y="1177224"/>
            <a:ext cx="4554194" cy="3970318"/>
          </a:xfrm>
          <a:prstGeom prst="rect">
            <a:avLst/>
          </a:prstGeom>
          <a:noFill/>
        </p:spPr>
        <p:txBody>
          <a:bodyPr wrap="square" rtlCol="0">
            <a:spAutoFit/>
          </a:bodyPr>
          <a:lstStyle/>
          <a:p>
            <a:r>
              <a:rPr lang="en-US" b="1" dirty="0">
                <a:solidFill>
                  <a:srgbClr val="3B9DA4"/>
                </a:solidFill>
              </a:rPr>
              <a:t>For those that attended our 2024 Health Fair We would love your feedback on:</a:t>
            </a:r>
          </a:p>
          <a:p>
            <a:endParaRPr lang="en-US" b="1" dirty="0">
              <a:solidFill>
                <a:srgbClr val="3B9DA4"/>
              </a:solidFill>
            </a:endParaRPr>
          </a:p>
          <a:p>
            <a:r>
              <a:rPr lang="en-US" b="1" dirty="0">
                <a:solidFill>
                  <a:srgbClr val="3B9DA4"/>
                </a:solidFill>
              </a:rPr>
              <a:t>Food </a:t>
            </a:r>
          </a:p>
          <a:p>
            <a:endParaRPr lang="en-US" b="1" dirty="0">
              <a:solidFill>
                <a:srgbClr val="3B9DA4"/>
              </a:solidFill>
            </a:endParaRPr>
          </a:p>
          <a:p>
            <a:r>
              <a:rPr lang="en-US" b="1" dirty="0">
                <a:solidFill>
                  <a:srgbClr val="3B9DA4"/>
                </a:solidFill>
              </a:rPr>
              <a:t>Vendors</a:t>
            </a:r>
          </a:p>
          <a:p>
            <a:endParaRPr lang="en-US" b="1" dirty="0">
              <a:solidFill>
                <a:srgbClr val="3B9DA4"/>
              </a:solidFill>
            </a:endParaRPr>
          </a:p>
          <a:p>
            <a:r>
              <a:rPr lang="en-US" b="1" dirty="0">
                <a:solidFill>
                  <a:srgbClr val="3B9DA4"/>
                </a:solidFill>
              </a:rPr>
              <a:t>Goodie Bags</a:t>
            </a:r>
          </a:p>
          <a:p>
            <a:endParaRPr lang="en-US" b="1" dirty="0">
              <a:solidFill>
                <a:srgbClr val="3B9DA4"/>
              </a:solidFill>
            </a:endParaRPr>
          </a:p>
          <a:p>
            <a:r>
              <a:rPr lang="en-US" b="1" dirty="0">
                <a:solidFill>
                  <a:srgbClr val="3B9DA4"/>
                </a:solidFill>
              </a:rPr>
              <a:t>Raffle Prizes</a:t>
            </a:r>
          </a:p>
          <a:p>
            <a:endParaRPr lang="en-US" b="1" dirty="0">
              <a:solidFill>
                <a:srgbClr val="3B9DA4"/>
              </a:solidFill>
            </a:endParaRPr>
          </a:p>
          <a:p>
            <a:r>
              <a:rPr lang="en-US" b="1" dirty="0">
                <a:solidFill>
                  <a:srgbClr val="3B9DA4"/>
                </a:solidFill>
              </a:rPr>
              <a:t>Music</a:t>
            </a:r>
          </a:p>
          <a:p>
            <a:endParaRPr lang="en-US" b="1" dirty="0">
              <a:solidFill>
                <a:srgbClr val="3B9DA4"/>
              </a:solidFill>
            </a:endParaRPr>
          </a:p>
          <a:p>
            <a:r>
              <a:rPr lang="en-US" b="1" dirty="0">
                <a:solidFill>
                  <a:srgbClr val="3B9DA4"/>
                </a:solidFill>
              </a:rPr>
              <a:t>Games</a:t>
            </a:r>
          </a:p>
        </p:txBody>
      </p:sp>
    </p:spTree>
    <p:extLst>
      <p:ext uri="{BB962C8B-B14F-4D97-AF65-F5344CB8AC3E}">
        <p14:creationId xmlns:p14="http://schemas.microsoft.com/office/powerpoint/2010/main" val="14535360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5D625-71C0-BC04-BAF1-25C023185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302B2-813A-6C66-0B76-F142E30F23A4}"/>
              </a:ext>
            </a:extLst>
          </p:cNvPr>
          <p:cNvSpPr>
            <a:spLocks noGrp="1"/>
          </p:cNvSpPr>
          <p:nvPr>
            <p:ph type="title"/>
          </p:nvPr>
        </p:nvSpPr>
        <p:spPr>
          <a:xfrm>
            <a:off x="609600" y="273050"/>
            <a:ext cx="7733121" cy="1162050"/>
          </a:xfrm>
        </p:spPr>
        <p:txBody>
          <a:bodyPr anchor="b">
            <a:normAutofit/>
          </a:bodyPr>
          <a:lstStyle/>
          <a:p>
            <a:pPr algn="ctr"/>
            <a:r>
              <a:rPr lang="en-US" sz="3600" b="1" dirty="0">
                <a:solidFill>
                  <a:srgbClr val="3B9DA4"/>
                </a:solidFill>
              </a:rPr>
              <a:t>FSA Reminder</a:t>
            </a:r>
          </a:p>
        </p:txBody>
      </p:sp>
      <p:pic>
        <p:nvPicPr>
          <p:cNvPr id="5" name="Picture 4">
            <a:extLst>
              <a:ext uri="{FF2B5EF4-FFF2-40B4-BE49-F238E27FC236}">
                <a16:creationId xmlns:a16="http://schemas.microsoft.com/office/drawing/2014/main" id="{3AE058EE-5758-974D-B1CB-C7FF6B10EB5B}"/>
              </a:ext>
            </a:extLst>
          </p:cNvPr>
          <p:cNvPicPr>
            <a:picLocks noChangeAspect="1"/>
          </p:cNvPicPr>
          <p:nvPr/>
        </p:nvPicPr>
        <p:blipFill>
          <a:blip r:embed="rId2"/>
          <a:stretch>
            <a:fillRect/>
          </a:stretch>
        </p:blipFill>
        <p:spPr>
          <a:xfrm>
            <a:off x="6096000" y="1549001"/>
            <a:ext cx="5898037" cy="3759998"/>
          </a:xfrm>
          <a:prstGeom prst="rect">
            <a:avLst/>
          </a:prstGeom>
          <a:noFill/>
        </p:spPr>
      </p:pic>
      <p:sp>
        <p:nvSpPr>
          <p:cNvPr id="3" name="Content Placeholder 2">
            <a:extLst>
              <a:ext uri="{FF2B5EF4-FFF2-40B4-BE49-F238E27FC236}">
                <a16:creationId xmlns:a16="http://schemas.microsoft.com/office/drawing/2014/main" id="{33472AA5-8441-848A-3822-3CE2BF91F01A}"/>
              </a:ext>
            </a:extLst>
          </p:cNvPr>
          <p:cNvSpPr>
            <a:spLocks noGrp="1"/>
          </p:cNvSpPr>
          <p:nvPr>
            <p:ph type="body" sz="half" idx="2"/>
          </p:nvPr>
        </p:nvSpPr>
        <p:spPr>
          <a:xfrm>
            <a:off x="609600" y="1435101"/>
            <a:ext cx="5486399" cy="4777163"/>
          </a:xfrm>
        </p:spPr>
        <p:txBody>
          <a:bodyPr>
            <a:normAutofit/>
          </a:bodyPr>
          <a:lstStyle/>
          <a:p>
            <a:pPr>
              <a:lnSpc>
                <a:spcPct val="90000"/>
              </a:lnSpc>
            </a:pPr>
            <a:endParaRPr lang="en-US" sz="1200" dirty="0"/>
          </a:p>
          <a:p>
            <a:pPr marL="0" indent="0">
              <a:lnSpc>
                <a:spcPct val="90000"/>
              </a:lnSpc>
              <a:buNone/>
            </a:pPr>
            <a:endParaRPr lang="en-US" sz="1200" b="0" i="0" dirty="0">
              <a:effectLst/>
            </a:endParaRPr>
          </a:p>
          <a:p>
            <a:pPr>
              <a:lnSpc>
                <a:spcPct val="90000"/>
              </a:lnSpc>
            </a:pPr>
            <a:r>
              <a:rPr lang="en-US" sz="1600" i="0" dirty="0">
                <a:effectLst/>
              </a:rPr>
              <a:t>For the 2025 Plan Year there will be a new third-party provider administering Health Care FSA and Dependent Care FSA. Anyone who enrolls in an FSA for 2025 will be provided with a new benefits debit card from TASC to use for eligible expenses incurred in plan year 2025.</a:t>
            </a:r>
          </a:p>
          <a:p>
            <a:pPr>
              <a:lnSpc>
                <a:spcPct val="90000"/>
              </a:lnSpc>
            </a:pPr>
            <a:endParaRPr lang="en-US" sz="1600" i="0" dirty="0">
              <a:effectLst/>
            </a:endParaRPr>
          </a:p>
          <a:p>
            <a:pPr>
              <a:lnSpc>
                <a:spcPct val="90000"/>
              </a:lnSpc>
            </a:pPr>
            <a:r>
              <a:rPr lang="en-US" sz="1600" i="0" dirty="0">
                <a:effectLst/>
              </a:rPr>
              <a:t>As a current enrollee on one or both accounts with an available balance (as of November 25th), you are encouraged to use up your funds by December 31, 2024. Otherwise, you may be managing two separate debit cards during the IRS allowed grace period.</a:t>
            </a:r>
          </a:p>
          <a:p>
            <a:pPr marL="457200" lvl="1" indent="0">
              <a:lnSpc>
                <a:spcPct val="90000"/>
              </a:lnSpc>
              <a:buNone/>
            </a:pPr>
            <a:endParaRPr lang="en-US" sz="1600" dirty="0"/>
          </a:p>
          <a:p>
            <a:pPr>
              <a:lnSpc>
                <a:spcPct val="90000"/>
              </a:lnSpc>
            </a:pPr>
            <a:endParaRPr lang="en-US" sz="1200" dirty="0"/>
          </a:p>
          <a:p>
            <a:pPr>
              <a:lnSpc>
                <a:spcPct val="90000"/>
              </a:lnSpc>
            </a:pPr>
            <a:endParaRPr lang="en-US" sz="1200" dirty="0"/>
          </a:p>
        </p:txBody>
      </p:sp>
    </p:spTree>
    <p:extLst>
      <p:ext uri="{BB962C8B-B14F-4D97-AF65-F5344CB8AC3E}">
        <p14:creationId xmlns:p14="http://schemas.microsoft.com/office/powerpoint/2010/main" val="23193027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D7E7-F05F-981F-7DE2-CF679A9F5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4FBEC-E9BF-A53F-71F9-F371FDE0FB74}"/>
              </a:ext>
            </a:extLst>
          </p:cNvPr>
          <p:cNvSpPr>
            <a:spLocks noGrp="1"/>
          </p:cNvSpPr>
          <p:nvPr>
            <p:ph type="title"/>
          </p:nvPr>
        </p:nvSpPr>
        <p:spPr>
          <a:xfrm>
            <a:off x="1676400" y="159822"/>
            <a:ext cx="8915400" cy="544068"/>
          </a:xfrm>
        </p:spPr>
        <p:txBody>
          <a:bodyPr>
            <a:noAutofit/>
          </a:bodyPr>
          <a:lstStyle/>
          <a:p>
            <a:r>
              <a:rPr lang="en-US" sz="3200" b="1" dirty="0"/>
              <a:t>Aflac Claim Reimbursement </a:t>
            </a:r>
          </a:p>
        </p:txBody>
      </p:sp>
      <p:sp>
        <p:nvSpPr>
          <p:cNvPr id="3" name="Content Placeholder 2">
            <a:extLst>
              <a:ext uri="{FF2B5EF4-FFF2-40B4-BE49-F238E27FC236}">
                <a16:creationId xmlns:a16="http://schemas.microsoft.com/office/drawing/2014/main" id="{D2A914AC-315C-4E5A-AAE5-27EA6EE0EE8C}"/>
              </a:ext>
            </a:extLst>
          </p:cNvPr>
          <p:cNvSpPr>
            <a:spLocks noGrp="1"/>
          </p:cNvSpPr>
          <p:nvPr>
            <p:ph idx="1"/>
          </p:nvPr>
        </p:nvSpPr>
        <p:spPr>
          <a:xfrm>
            <a:off x="1676400" y="1033829"/>
            <a:ext cx="8610600" cy="5287963"/>
          </a:xfrm>
        </p:spPr>
        <p:txBody>
          <a:bodyPr>
            <a:normAutofit fontScale="85000" lnSpcReduction="20000"/>
          </a:bodyPr>
          <a:lstStyle/>
          <a:p>
            <a:endParaRPr lang="en-US" dirty="0"/>
          </a:p>
          <a:p>
            <a:r>
              <a:rPr lang="en-US" dirty="0"/>
              <a:t>Group Critical Illness </a:t>
            </a:r>
            <a:br>
              <a:rPr lang="en-US" dirty="0"/>
            </a:br>
            <a:r>
              <a:rPr lang="en-US" dirty="0"/>
              <a:t>Includes a $50 benefit payable once per calendar year for covered wellness tests (mammogram, colonoscopy, EKG and many other) **Payable to employee and spouse only</a:t>
            </a:r>
          </a:p>
          <a:p>
            <a:endParaRPr lang="en-US" dirty="0"/>
          </a:p>
          <a:p>
            <a:r>
              <a:rPr lang="en-US" dirty="0">
                <a:solidFill>
                  <a:srgbClr val="3B9DA4"/>
                </a:solidFill>
              </a:rPr>
              <a:t>Group Accident Benefit Includes a $50 wellness benefit payable twice per year per insured for wellness tests. (mammogram, colonoscopy, EKG and many others)** Payable to </a:t>
            </a:r>
            <a:r>
              <a:rPr lang="en-US" sz="3200" dirty="0">
                <a:effectLst/>
                <a:latin typeface="Aptos" panose="020B0004020202020204" pitchFamily="34" charset="0"/>
                <a:ea typeface="Aptos" panose="020B0004020202020204" pitchFamily="34" charset="0"/>
                <a:cs typeface="Aptos" panose="020B0004020202020204" pitchFamily="34" charset="0"/>
              </a:rPr>
              <a:t>employees, spouse, and children</a:t>
            </a:r>
            <a:endParaRPr lang="en-US" dirty="0">
              <a:solidFill>
                <a:srgbClr val="3B9DA4"/>
              </a:solidFill>
            </a:endParaRPr>
          </a:p>
          <a:p>
            <a:endParaRPr lang="en-US" dirty="0"/>
          </a:p>
          <a:p>
            <a:r>
              <a:rPr lang="en-US" dirty="0"/>
              <a:t>** You can go back up to 5 years to file claims for all wellness claims</a:t>
            </a:r>
          </a:p>
        </p:txBody>
      </p:sp>
      <p:pic>
        <p:nvPicPr>
          <p:cNvPr id="5" name="Picture 4">
            <a:extLst>
              <a:ext uri="{FF2B5EF4-FFF2-40B4-BE49-F238E27FC236}">
                <a16:creationId xmlns:a16="http://schemas.microsoft.com/office/drawing/2014/main" id="{3789A4BE-517E-14F5-8773-9B1C7C42041D}"/>
              </a:ext>
            </a:extLst>
          </p:cNvPr>
          <p:cNvPicPr>
            <a:picLocks noChangeAspect="1"/>
          </p:cNvPicPr>
          <p:nvPr/>
        </p:nvPicPr>
        <p:blipFill>
          <a:blip r:embed="rId2"/>
          <a:stretch>
            <a:fillRect/>
          </a:stretch>
        </p:blipFill>
        <p:spPr>
          <a:xfrm>
            <a:off x="145468" y="159822"/>
            <a:ext cx="2229161" cy="990738"/>
          </a:xfrm>
          <a:prstGeom prst="rect">
            <a:avLst/>
          </a:prstGeom>
        </p:spPr>
      </p:pic>
      <p:pic>
        <p:nvPicPr>
          <p:cNvPr id="7" name="Picture 6">
            <a:extLst>
              <a:ext uri="{FF2B5EF4-FFF2-40B4-BE49-F238E27FC236}">
                <a16:creationId xmlns:a16="http://schemas.microsoft.com/office/drawing/2014/main" id="{645B1C31-AECA-E2BB-06EB-4CAA1C12C589}"/>
              </a:ext>
            </a:extLst>
          </p:cNvPr>
          <p:cNvPicPr>
            <a:picLocks noChangeAspect="1"/>
          </p:cNvPicPr>
          <p:nvPr/>
        </p:nvPicPr>
        <p:blipFill>
          <a:blip r:embed="rId3"/>
          <a:stretch>
            <a:fillRect/>
          </a:stretch>
        </p:blipFill>
        <p:spPr>
          <a:xfrm>
            <a:off x="9233642" y="159822"/>
            <a:ext cx="2716316" cy="1613538"/>
          </a:xfrm>
          <a:prstGeom prst="rect">
            <a:avLst/>
          </a:prstGeom>
        </p:spPr>
      </p:pic>
    </p:spTree>
    <p:extLst>
      <p:ext uri="{BB962C8B-B14F-4D97-AF65-F5344CB8AC3E}">
        <p14:creationId xmlns:p14="http://schemas.microsoft.com/office/powerpoint/2010/main" val="215967822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42DF0-8533-9F2D-9FEC-D9428A2DA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2E90F-C1D1-32AF-E5E2-8951689131C9}"/>
              </a:ext>
            </a:extLst>
          </p:cNvPr>
          <p:cNvSpPr>
            <a:spLocks noGrp="1"/>
          </p:cNvSpPr>
          <p:nvPr>
            <p:ph type="title"/>
          </p:nvPr>
        </p:nvSpPr>
        <p:spPr>
          <a:xfrm>
            <a:off x="1244338" y="-414759"/>
            <a:ext cx="4011084" cy="1162050"/>
          </a:xfrm>
        </p:spPr>
        <p:txBody>
          <a:bodyPr anchor="b">
            <a:normAutofit/>
          </a:bodyPr>
          <a:lstStyle/>
          <a:p>
            <a:pPr algn="ctr"/>
            <a:r>
              <a:rPr lang="en-US" sz="4000" b="1" dirty="0">
                <a:solidFill>
                  <a:srgbClr val="3B9DA4"/>
                </a:solidFill>
              </a:rPr>
              <a:t>Identity Force</a:t>
            </a:r>
          </a:p>
        </p:txBody>
      </p:sp>
      <p:pic>
        <p:nvPicPr>
          <p:cNvPr id="5" name="Picture 4" descr="Table&#10;&#10;Description automatically generated">
            <a:extLst>
              <a:ext uri="{FF2B5EF4-FFF2-40B4-BE49-F238E27FC236}">
                <a16:creationId xmlns:a16="http://schemas.microsoft.com/office/drawing/2014/main" id="{1D0B680A-C8B0-DF19-31AC-3C45787D684F}"/>
              </a:ext>
            </a:extLst>
          </p:cNvPr>
          <p:cNvPicPr>
            <a:picLocks noChangeAspect="1"/>
          </p:cNvPicPr>
          <p:nvPr/>
        </p:nvPicPr>
        <p:blipFill>
          <a:blip r:embed="rId2"/>
          <a:stretch>
            <a:fillRect/>
          </a:stretch>
        </p:blipFill>
        <p:spPr>
          <a:xfrm>
            <a:off x="7983294" y="502443"/>
            <a:ext cx="4097178" cy="5853113"/>
          </a:xfrm>
          <a:prstGeom prst="rect">
            <a:avLst/>
          </a:prstGeom>
          <a:noFill/>
        </p:spPr>
      </p:pic>
      <p:sp>
        <p:nvSpPr>
          <p:cNvPr id="3" name="Content Placeholder 2">
            <a:extLst>
              <a:ext uri="{FF2B5EF4-FFF2-40B4-BE49-F238E27FC236}">
                <a16:creationId xmlns:a16="http://schemas.microsoft.com/office/drawing/2014/main" id="{D9460E58-1487-64DB-B478-E0CF433CE8B0}"/>
              </a:ext>
            </a:extLst>
          </p:cNvPr>
          <p:cNvSpPr>
            <a:spLocks noGrp="1"/>
          </p:cNvSpPr>
          <p:nvPr>
            <p:ph type="body" sz="half" idx="2"/>
          </p:nvPr>
        </p:nvSpPr>
        <p:spPr>
          <a:xfrm>
            <a:off x="609601" y="1435101"/>
            <a:ext cx="4011084" cy="4691063"/>
          </a:xfrm>
        </p:spPr>
        <p:txBody>
          <a:bodyPr>
            <a:normAutofit/>
          </a:bodyPr>
          <a:lstStyle/>
          <a:p>
            <a:endParaRPr lang="en-US" dirty="0"/>
          </a:p>
          <a:p>
            <a:pPr marL="0" indent="0">
              <a:buNone/>
            </a:pPr>
            <a:endParaRPr lang="en-US" dirty="0"/>
          </a:p>
          <a:p>
            <a:pPr marL="457200" lvl="1" indent="0">
              <a:buNone/>
            </a:pPr>
            <a:endParaRPr lang="en-US" sz="1400"/>
          </a:p>
          <a:p>
            <a:endParaRPr lang="en-US" dirty="0"/>
          </a:p>
        </p:txBody>
      </p:sp>
      <p:sp>
        <p:nvSpPr>
          <p:cNvPr id="7" name="TextBox 6">
            <a:extLst>
              <a:ext uri="{FF2B5EF4-FFF2-40B4-BE49-F238E27FC236}">
                <a16:creationId xmlns:a16="http://schemas.microsoft.com/office/drawing/2014/main" id="{BD610769-70FF-EFAC-861A-79506DC7A348}"/>
              </a:ext>
            </a:extLst>
          </p:cNvPr>
          <p:cNvSpPr txBox="1"/>
          <p:nvPr/>
        </p:nvSpPr>
        <p:spPr>
          <a:xfrm>
            <a:off x="118418" y="709546"/>
            <a:ext cx="7785331" cy="5909310"/>
          </a:xfrm>
          <a:prstGeom prst="rect">
            <a:avLst/>
          </a:prstGeom>
          <a:noFill/>
        </p:spPr>
        <p:txBody>
          <a:bodyPr wrap="square" rtlCol="0">
            <a:spAutoFit/>
          </a:bodyPr>
          <a:lstStyle/>
          <a:p>
            <a:pPr algn="l"/>
            <a:r>
              <a:rPr lang="en-US" b="1" i="0" dirty="0">
                <a:solidFill>
                  <a:srgbClr val="3B9DA4"/>
                </a:solidFill>
                <a:effectLst/>
                <a:latin typeface="Segoe UI" panose="020B0502040204020203" pitchFamily="34" charset="0"/>
              </a:rPr>
              <a:t>Identity Theft Protection is available to Employees Enrolled in the City's Health Plan at No Additional Cost</a:t>
            </a:r>
            <a:endParaRPr lang="en-US" b="0" i="0" dirty="0">
              <a:solidFill>
                <a:srgbClr val="3B9DA4"/>
              </a:solidFill>
              <a:effectLst/>
              <a:latin typeface="Segoe UI" panose="020B0502040204020203" pitchFamily="34" charset="0"/>
            </a:endParaRPr>
          </a:p>
          <a:p>
            <a:pPr algn="l"/>
            <a:r>
              <a:rPr lang="en-US" b="0" i="0" dirty="0">
                <a:solidFill>
                  <a:srgbClr val="323130"/>
                </a:solidFill>
                <a:effectLst/>
                <a:latin typeface="Segoe UI" panose="020B0502040204020203" pitchFamily="34" charset="0"/>
              </a:rPr>
              <a:t> </a:t>
            </a:r>
          </a:p>
          <a:p>
            <a:pPr algn="l"/>
            <a:r>
              <a:rPr lang="en-US" b="0" i="0" dirty="0">
                <a:solidFill>
                  <a:srgbClr val="323130"/>
                </a:solidFill>
                <a:effectLst/>
                <a:latin typeface="Segoe UI" panose="020B0502040204020203" pitchFamily="34" charset="0"/>
              </a:rPr>
              <a:t>Now is the time to protect what is most important. As our digital footprint expands, fraud and scams increase exponentially, along with vulnerabilities that result from having sensitive personal information exposed. It’s why </a:t>
            </a:r>
            <a:r>
              <a:rPr lang="en-US" b="0" i="0" dirty="0" err="1">
                <a:solidFill>
                  <a:srgbClr val="323130"/>
                </a:solidFill>
                <a:effectLst/>
                <a:latin typeface="Segoe UI" panose="020B0502040204020203" pitchFamily="34" charset="0"/>
              </a:rPr>
              <a:t>IdentityForce</a:t>
            </a:r>
            <a:r>
              <a:rPr lang="en-US" b="0" i="0" dirty="0">
                <a:solidFill>
                  <a:srgbClr val="323130"/>
                </a:solidFill>
                <a:effectLst/>
                <a:latin typeface="Segoe UI" panose="020B0502040204020203" pitchFamily="34" charset="0"/>
              </a:rPr>
              <a:t> offered through Cigna will be included in your Cigna medical coverage at no additional cost. </a:t>
            </a:r>
            <a:r>
              <a:rPr lang="en-US" b="0" i="0" dirty="0" err="1">
                <a:solidFill>
                  <a:srgbClr val="323130"/>
                </a:solidFill>
                <a:effectLst/>
                <a:latin typeface="Segoe UI" panose="020B0502040204020203" pitchFamily="34" charset="0"/>
              </a:rPr>
              <a:t>IdentityForce</a:t>
            </a:r>
            <a:r>
              <a:rPr lang="en-US" b="0" i="0" dirty="0">
                <a:solidFill>
                  <a:srgbClr val="323130"/>
                </a:solidFill>
                <a:effectLst/>
                <a:latin typeface="Segoe UI" panose="020B0502040204020203" pitchFamily="34" charset="0"/>
              </a:rPr>
              <a:t> is here to provide you with award-winning identity theft protection built to proactively monitor, alert, and help fix any identity theft compromises. </a:t>
            </a:r>
          </a:p>
          <a:p>
            <a:pPr algn="l"/>
            <a:r>
              <a:rPr lang="en-US" b="0" i="0" dirty="0">
                <a:solidFill>
                  <a:srgbClr val="323130"/>
                </a:solidFill>
                <a:effectLst/>
                <a:latin typeface="Segoe UI" panose="020B0502040204020203" pitchFamily="34" charset="0"/>
              </a:rPr>
              <a:t> </a:t>
            </a:r>
          </a:p>
          <a:p>
            <a:pPr algn="l"/>
            <a:r>
              <a:rPr lang="en-US" b="0" i="0" dirty="0" err="1">
                <a:solidFill>
                  <a:srgbClr val="323130"/>
                </a:solidFill>
                <a:effectLst/>
                <a:latin typeface="Segoe UI" panose="020B0502040204020203" pitchFamily="34" charset="0"/>
              </a:rPr>
              <a:t>IdentityForce</a:t>
            </a:r>
            <a:r>
              <a:rPr lang="en-US" b="0" i="0" dirty="0">
                <a:solidFill>
                  <a:srgbClr val="323130"/>
                </a:solidFill>
                <a:effectLst/>
                <a:latin typeface="Segoe UI" panose="020B0502040204020203" pitchFamily="34" charset="0"/>
              </a:rPr>
              <a:t> is: </a:t>
            </a:r>
          </a:p>
          <a:p>
            <a:pPr algn="l">
              <a:buFont typeface="Arial" panose="020B0604020202020204" pitchFamily="34" charset="0"/>
              <a:buChar char="•"/>
            </a:pPr>
            <a:r>
              <a:rPr lang="en-US" b="0" i="0" dirty="0">
                <a:solidFill>
                  <a:srgbClr val="323130"/>
                </a:solidFill>
                <a:effectLst/>
                <a:latin typeface="var(--fontFamilyCustomFont900, var(--fontFamilyBase))"/>
              </a:rPr>
              <a:t>Available to City employees who are enrolled in the City's health plan at no additional cost</a:t>
            </a:r>
          </a:p>
          <a:p>
            <a:pPr algn="l">
              <a:buFont typeface="Arial" panose="020B0604020202020204" pitchFamily="34" charset="0"/>
              <a:buChar char="•"/>
            </a:pPr>
            <a:r>
              <a:rPr lang="en-US" b="0" i="0" dirty="0">
                <a:solidFill>
                  <a:srgbClr val="323130"/>
                </a:solidFill>
                <a:effectLst/>
                <a:latin typeface="var(--fontFamilyCustomFont900, var(--fontFamilyBase))"/>
              </a:rPr>
              <a:t>Award-winning identity theft protection built to proactively monitor, alert, and help fix any identity theft compromises.</a:t>
            </a:r>
          </a:p>
          <a:p>
            <a:pPr algn="l"/>
            <a:r>
              <a:rPr lang="en-US" b="1" i="0" dirty="0">
                <a:solidFill>
                  <a:srgbClr val="3B9DA4"/>
                </a:solidFill>
                <a:effectLst/>
                <a:latin typeface="Segoe UI" panose="020B0502040204020203" pitchFamily="34" charset="0"/>
              </a:rPr>
              <a:t>How do I sign-up for </a:t>
            </a:r>
            <a:r>
              <a:rPr lang="en-US" b="1" i="0" dirty="0" err="1">
                <a:solidFill>
                  <a:srgbClr val="3B9DA4"/>
                </a:solidFill>
                <a:effectLst/>
                <a:latin typeface="Segoe UI" panose="020B0502040204020203" pitchFamily="34" charset="0"/>
              </a:rPr>
              <a:t>IdentityForce</a:t>
            </a:r>
            <a:r>
              <a:rPr lang="en-US" b="1" i="0" dirty="0">
                <a:solidFill>
                  <a:srgbClr val="3B9DA4"/>
                </a:solidFill>
                <a:effectLst/>
                <a:latin typeface="Segoe UI" panose="020B0502040204020203" pitchFamily="34" charset="0"/>
              </a:rPr>
              <a:t> Identity Theft Protection?</a:t>
            </a:r>
            <a:endParaRPr lang="en-US" b="0" i="0" dirty="0">
              <a:solidFill>
                <a:srgbClr val="3B9DA4"/>
              </a:solidFill>
              <a:effectLst/>
              <a:latin typeface="Segoe UI" panose="020B0502040204020203" pitchFamily="34" charset="0"/>
            </a:endParaRPr>
          </a:p>
          <a:p>
            <a:pPr algn="l">
              <a:buFont typeface="+mj-lt"/>
              <a:buAutoNum type="arabicPeriod"/>
            </a:pPr>
            <a:r>
              <a:rPr lang="en-US" b="0" i="0" dirty="0">
                <a:solidFill>
                  <a:srgbClr val="323130"/>
                </a:solidFill>
                <a:effectLst/>
                <a:latin typeface="var(--fontFamilyCustomFont900, var(--fontFamilyBase))"/>
              </a:rPr>
              <a:t>Visit  </a:t>
            </a:r>
            <a:r>
              <a:rPr lang="en-US" b="0" i="0" u="sng" dirty="0">
                <a:solidFill>
                  <a:srgbClr val="498205"/>
                </a:solidFill>
                <a:effectLst/>
                <a:latin typeface="var(--fontFamilyCustomFont900, var(--fontFamilyBase))"/>
                <a:hlinkClick r:id="rId3"/>
              </a:rPr>
              <a:t>https://cigna.identityforce.com/starthere</a:t>
            </a:r>
            <a:r>
              <a:rPr lang="en-US" b="0" i="0" dirty="0">
                <a:solidFill>
                  <a:srgbClr val="323130"/>
                </a:solidFill>
                <a:effectLst/>
                <a:latin typeface="var(--fontFamilyCustomFont900, var(--fontFamilyBase))"/>
              </a:rPr>
              <a:t> or call 833-580-2523. </a:t>
            </a:r>
          </a:p>
          <a:p>
            <a:pPr algn="l">
              <a:buFont typeface="+mj-lt"/>
              <a:buAutoNum type="arabicPeriod"/>
            </a:pPr>
            <a:r>
              <a:rPr lang="en-US" b="0" i="0" dirty="0">
                <a:solidFill>
                  <a:srgbClr val="323130"/>
                </a:solidFill>
                <a:effectLst/>
                <a:latin typeface="var(--fontFamilyCustomFont900, var(--fontFamilyBase))"/>
              </a:rPr>
              <a:t>Once you complete the registration, you can access your dashboard. Your dashboard displays the monitoring scans that </a:t>
            </a:r>
            <a:r>
              <a:rPr lang="en-US" b="0" i="0" dirty="0" err="1">
                <a:solidFill>
                  <a:srgbClr val="323130"/>
                </a:solidFill>
                <a:effectLst/>
                <a:latin typeface="var(--fontFamilyCustomFont900, var(--fontFamilyBase))"/>
              </a:rPr>
              <a:t>IdentityForce</a:t>
            </a:r>
            <a:r>
              <a:rPr lang="en-US" b="0" i="0" dirty="0">
                <a:solidFill>
                  <a:srgbClr val="323130"/>
                </a:solidFill>
                <a:effectLst/>
                <a:latin typeface="var(--fontFamilyCustomFont900, var(--fontFamilyBase))"/>
              </a:rPr>
              <a:t> is doing to protect you. </a:t>
            </a:r>
          </a:p>
        </p:txBody>
      </p:sp>
    </p:spTree>
    <p:extLst>
      <p:ext uri="{BB962C8B-B14F-4D97-AF65-F5344CB8AC3E}">
        <p14:creationId xmlns:p14="http://schemas.microsoft.com/office/powerpoint/2010/main" val="371868960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28" y="159822"/>
            <a:ext cx="8915400" cy="544068"/>
          </a:xfrm>
        </p:spPr>
        <p:txBody>
          <a:bodyPr>
            <a:noAutofit/>
          </a:bodyPr>
          <a:lstStyle/>
          <a:p>
            <a:r>
              <a:rPr lang="en-US" sz="3200" b="1" dirty="0"/>
              <a:t>Benefits Calendar</a:t>
            </a:r>
          </a:p>
        </p:txBody>
      </p:sp>
      <p:sp>
        <p:nvSpPr>
          <p:cNvPr id="3" name="Content Placeholder 2"/>
          <p:cNvSpPr>
            <a:spLocks noGrp="1"/>
          </p:cNvSpPr>
          <p:nvPr>
            <p:ph idx="1"/>
          </p:nvPr>
        </p:nvSpPr>
        <p:spPr>
          <a:xfrm>
            <a:off x="1947672" y="703891"/>
            <a:ext cx="8610600" cy="5287963"/>
          </a:xfrm>
        </p:spPr>
        <p:txBody>
          <a:bodyPr>
            <a:normAutofit/>
          </a:bodyPr>
          <a:lstStyle/>
          <a:p>
            <a:endParaRPr lang="en-US" dirty="0"/>
          </a:p>
          <a:p>
            <a:r>
              <a:rPr lang="en-US" dirty="0"/>
              <a:t>Go to </a:t>
            </a:r>
            <a:r>
              <a:rPr lang="en-US" dirty="0" err="1"/>
              <a:t>Laudershare</a:t>
            </a:r>
            <a:endParaRPr lang="en-US" dirty="0"/>
          </a:p>
          <a:p>
            <a:pPr marL="0" indent="0">
              <a:buNone/>
            </a:pPr>
            <a:endParaRPr lang="en-US" dirty="0"/>
          </a:p>
          <a:p>
            <a:r>
              <a:rPr lang="en-US" dirty="0"/>
              <a:t>Click on the drop-down </a:t>
            </a:r>
          </a:p>
          <a:p>
            <a:pPr marL="0" indent="0">
              <a:buNone/>
            </a:pPr>
            <a:r>
              <a:rPr lang="en-US" dirty="0"/>
              <a:t>menu under “Resources” </a:t>
            </a:r>
          </a:p>
          <a:p>
            <a:pPr marL="0" indent="0">
              <a:buNone/>
            </a:pPr>
            <a:r>
              <a:rPr lang="en-US" dirty="0"/>
              <a:t>and click on “Training &amp; </a:t>
            </a:r>
          </a:p>
          <a:p>
            <a:pPr marL="0" indent="0">
              <a:buNone/>
            </a:pPr>
            <a:r>
              <a:rPr lang="en-US" dirty="0"/>
              <a:t>Wellness Opportunities”</a:t>
            </a:r>
          </a:p>
          <a:p>
            <a:pPr marL="0" indent="0">
              <a:buNone/>
            </a:pPr>
            <a:endParaRPr lang="en-US" dirty="0"/>
          </a:p>
          <a:p>
            <a:pPr marL="457200" lvl="1" indent="0">
              <a:buNone/>
            </a:pPr>
            <a:endParaRPr lang="en-US" dirty="0"/>
          </a:p>
          <a:p>
            <a:endParaRPr lang="en-US" dirty="0"/>
          </a:p>
        </p:txBody>
      </p:sp>
      <p:pic>
        <p:nvPicPr>
          <p:cNvPr id="6" name="Picture 5">
            <a:extLst>
              <a:ext uri="{FF2B5EF4-FFF2-40B4-BE49-F238E27FC236}">
                <a16:creationId xmlns:a16="http://schemas.microsoft.com/office/drawing/2014/main" id="{0971D371-4D51-4900-859D-9D965B7FC6C3}"/>
              </a:ext>
            </a:extLst>
          </p:cNvPr>
          <p:cNvPicPr>
            <a:picLocks noChangeAspect="1"/>
          </p:cNvPicPr>
          <p:nvPr/>
        </p:nvPicPr>
        <p:blipFill>
          <a:blip r:embed="rId2"/>
          <a:stretch>
            <a:fillRect/>
          </a:stretch>
        </p:blipFill>
        <p:spPr>
          <a:xfrm>
            <a:off x="7086601" y="588761"/>
            <a:ext cx="3305175" cy="5429250"/>
          </a:xfrm>
          <a:prstGeom prst="rect">
            <a:avLst/>
          </a:prstGeom>
        </p:spPr>
      </p:pic>
      <p:cxnSp>
        <p:nvCxnSpPr>
          <p:cNvPr id="8" name="Straight Arrow Connector 7">
            <a:extLst>
              <a:ext uri="{FF2B5EF4-FFF2-40B4-BE49-F238E27FC236}">
                <a16:creationId xmlns:a16="http://schemas.microsoft.com/office/drawing/2014/main" id="{40B8960A-5611-459F-BDCA-FA85D8832C7B}"/>
              </a:ext>
            </a:extLst>
          </p:cNvPr>
          <p:cNvCxnSpPr/>
          <p:nvPr/>
        </p:nvCxnSpPr>
        <p:spPr>
          <a:xfrm>
            <a:off x="7698581" y="15982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A71B55-77AC-4083-8D52-1D1662C89DDC}"/>
              </a:ext>
            </a:extLst>
          </p:cNvPr>
          <p:cNvCxnSpPr/>
          <p:nvPr/>
        </p:nvCxnSpPr>
        <p:spPr>
          <a:xfrm>
            <a:off x="7391400" y="48768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45832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9822"/>
            <a:ext cx="8915400" cy="544068"/>
          </a:xfrm>
        </p:spPr>
        <p:txBody>
          <a:bodyPr>
            <a:noAutofit/>
          </a:bodyPr>
          <a:lstStyle/>
          <a:p>
            <a:r>
              <a:rPr lang="en-US" sz="3200" b="1"/>
              <a:t>Benefits Calendar</a:t>
            </a:r>
          </a:p>
        </p:txBody>
      </p:sp>
      <p:sp>
        <p:nvSpPr>
          <p:cNvPr id="3" name="Content Placeholder 2"/>
          <p:cNvSpPr>
            <a:spLocks noGrp="1"/>
          </p:cNvSpPr>
          <p:nvPr>
            <p:ph idx="1"/>
          </p:nvPr>
        </p:nvSpPr>
        <p:spPr>
          <a:xfrm>
            <a:off x="1947672" y="703891"/>
            <a:ext cx="8610600" cy="528796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Click on “Benefits-Human Resources Calendar”</a:t>
            </a:r>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9C99EB30-5B31-43AB-BB06-A3D7E065C7F9}"/>
              </a:ext>
            </a:extLst>
          </p:cNvPr>
          <p:cNvPicPr>
            <a:picLocks noChangeAspect="1"/>
          </p:cNvPicPr>
          <p:nvPr/>
        </p:nvPicPr>
        <p:blipFill>
          <a:blip r:embed="rId2"/>
          <a:stretch>
            <a:fillRect/>
          </a:stretch>
        </p:blipFill>
        <p:spPr>
          <a:xfrm>
            <a:off x="2209800" y="785966"/>
            <a:ext cx="7772400" cy="1524296"/>
          </a:xfrm>
          <a:prstGeom prst="rect">
            <a:avLst/>
          </a:prstGeom>
        </p:spPr>
      </p:pic>
      <p:pic>
        <p:nvPicPr>
          <p:cNvPr id="7" name="Picture 6">
            <a:extLst>
              <a:ext uri="{FF2B5EF4-FFF2-40B4-BE49-F238E27FC236}">
                <a16:creationId xmlns:a16="http://schemas.microsoft.com/office/drawing/2014/main" id="{7FCD4962-E0F8-4941-B21C-ED87734F739F}"/>
              </a:ext>
            </a:extLst>
          </p:cNvPr>
          <p:cNvPicPr>
            <a:picLocks noChangeAspect="1"/>
          </p:cNvPicPr>
          <p:nvPr/>
        </p:nvPicPr>
        <p:blipFill>
          <a:blip r:embed="rId3"/>
          <a:stretch>
            <a:fillRect/>
          </a:stretch>
        </p:blipFill>
        <p:spPr>
          <a:xfrm>
            <a:off x="5257800" y="2891401"/>
            <a:ext cx="1976438" cy="3209388"/>
          </a:xfrm>
          <a:prstGeom prst="rect">
            <a:avLst/>
          </a:prstGeom>
        </p:spPr>
      </p:pic>
      <p:sp>
        <p:nvSpPr>
          <p:cNvPr id="9" name="Arrow: Right 8">
            <a:extLst>
              <a:ext uri="{FF2B5EF4-FFF2-40B4-BE49-F238E27FC236}">
                <a16:creationId xmlns:a16="http://schemas.microsoft.com/office/drawing/2014/main" id="{ED9458DA-039A-4E57-AD06-460669B94287}"/>
              </a:ext>
            </a:extLst>
          </p:cNvPr>
          <p:cNvSpPr/>
          <p:nvPr/>
        </p:nvSpPr>
        <p:spPr>
          <a:xfrm>
            <a:off x="3962400" y="3186684"/>
            <a:ext cx="978408" cy="484632"/>
          </a:xfrm>
          <a:prstGeom prst="rightArrow">
            <a:avLst/>
          </a:prstGeom>
          <a:solidFill>
            <a:srgbClr val="5CC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9966392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8915400" cy="544068"/>
          </a:xfrm>
        </p:spPr>
        <p:txBody>
          <a:bodyPr>
            <a:noAutofit/>
          </a:bodyPr>
          <a:lstStyle/>
          <a:p>
            <a:r>
              <a:rPr lang="en-US" sz="3200" b="1" dirty="0"/>
              <a:t>Benefits Calendar</a:t>
            </a:r>
          </a:p>
        </p:txBody>
      </p:sp>
      <p:sp>
        <p:nvSpPr>
          <p:cNvPr id="3" name="Content Placeholder 2"/>
          <p:cNvSpPr>
            <a:spLocks noGrp="1"/>
          </p:cNvSpPr>
          <p:nvPr>
            <p:ph idx="1"/>
          </p:nvPr>
        </p:nvSpPr>
        <p:spPr>
          <a:xfrm>
            <a:off x="1947672" y="703891"/>
            <a:ext cx="8610600" cy="5287963"/>
          </a:xfrm>
        </p:spPr>
        <p:txBody>
          <a:bodyPr>
            <a:normAutofit/>
          </a:bodyPr>
          <a:lstStyle/>
          <a:p>
            <a:pPr marL="0" indent="0">
              <a:buNone/>
            </a:pPr>
            <a:endParaRPr lang="en-US" dirty="0"/>
          </a:p>
          <a:p>
            <a:pPr marL="0" indent="0">
              <a:buNone/>
            </a:pPr>
            <a:endParaRPr lang="en-US" dirty="0"/>
          </a:p>
          <a:p>
            <a:pPr marL="0" indent="0" algn="ctr">
              <a:buNone/>
            </a:pPr>
            <a:r>
              <a:rPr lang="en-US" dirty="0"/>
              <a:t>See all the upcoming events!</a:t>
            </a:r>
          </a:p>
          <a:p>
            <a:pPr marL="0" indent="0">
              <a:buNone/>
            </a:pPr>
            <a:endParaRPr lang="en-US" sz="4400" dirty="0"/>
          </a:p>
        </p:txBody>
      </p:sp>
      <p:pic>
        <p:nvPicPr>
          <p:cNvPr id="5" name="Picture 4">
            <a:extLst>
              <a:ext uri="{FF2B5EF4-FFF2-40B4-BE49-F238E27FC236}">
                <a16:creationId xmlns:a16="http://schemas.microsoft.com/office/drawing/2014/main" id="{88E87026-B239-4F34-AF46-EE817B3523E2}"/>
              </a:ext>
            </a:extLst>
          </p:cNvPr>
          <p:cNvPicPr>
            <a:picLocks noChangeAspect="1"/>
          </p:cNvPicPr>
          <p:nvPr/>
        </p:nvPicPr>
        <p:blipFill>
          <a:blip r:embed="rId2"/>
          <a:stretch>
            <a:fillRect/>
          </a:stretch>
        </p:blipFill>
        <p:spPr>
          <a:xfrm>
            <a:off x="1485900" y="504255"/>
            <a:ext cx="9144000" cy="1333051"/>
          </a:xfrm>
          <a:prstGeom prst="rect">
            <a:avLst/>
          </a:prstGeom>
        </p:spPr>
      </p:pic>
      <p:pic>
        <p:nvPicPr>
          <p:cNvPr id="11" name="Picture 10">
            <a:extLst>
              <a:ext uri="{FF2B5EF4-FFF2-40B4-BE49-F238E27FC236}">
                <a16:creationId xmlns:a16="http://schemas.microsoft.com/office/drawing/2014/main" id="{0A0D7391-0485-D02A-AD0D-8864E76747A7}"/>
              </a:ext>
            </a:extLst>
          </p:cNvPr>
          <p:cNvPicPr>
            <a:picLocks noChangeAspect="1"/>
          </p:cNvPicPr>
          <p:nvPr/>
        </p:nvPicPr>
        <p:blipFill>
          <a:blip r:embed="rId3"/>
          <a:stretch>
            <a:fillRect/>
          </a:stretch>
        </p:blipFill>
        <p:spPr>
          <a:xfrm>
            <a:off x="3200399" y="2341561"/>
            <a:ext cx="5791201" cy="3667902"/>
          </a:xfrm>
          <a:prstGeom prst="rect">
            <a:avLst/>
          </a:prstGeom>
        </p:spPr>
      </p:pic>
    </p:spTree>
    <p:extLst>
      <p:ext uri="{BB962C8B-B14F-4D97-AF65-F5344CB8AC3E}">
        <p14:creationId xmlns:p14="http://schemas.microsoft.com/office/powerpoint/2010/main" val="335139062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524000" y="0"/>
            <a:ext cx="9144000" cy="6858000"/>
          </a:xfrm>
          <a:prstGeom prst="rect">
            <a:avLst/>
          </a:prstGeom>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EA91DD442F954682FAC7CA702B7E60" ma:contentTypeVersion="15" ma:contentTypeDescription="Create a new document." ma:contentTypeScope="" ma:versionID="84e4c6818cbcf7df5cf72c5c34ceb61b">
  <xsd:schema xmlns:xsd="http://www.w3.org/2001/XMLSchema" xmlns:xs="http://www.w3.org/2001/XMLSchema" xmlns:p="http://schemas.microsoft.com/office/2006/metadata/properties" xmlns:ns2="4e53b9b8-0343-4c90-a6cf-cf9586f7535b" xmlns:ns3="3deae214-b890-4c37-8c88-933ad293a687" targetNamespace="http://schemas.microsoft.com/office/2006/metadata/properties" ma:root="true" ma:fieldsID="6849388db2ef2c29633d42ffd2c88578" ns2:_="" ns3:_="">
    <xsd:import namespace="4e53b9b8-0343-4c90-a6cf-cf9586f7535b"/>
    <xsd:import namespace="3deae214-b890-4c37-8c88-933ad293a68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3b9b8-0343-4c90-a6cf-cf9586f753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298da73-1134-4a0a-bd8f-826a9131f9b2}" ma:internalName="TaxCatchAll" ma:showField="CatchAllData" ma:web="4e53b9b8-0343-4c90-a6cf-cf9586f753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eae214-b890-4c37-8c88-933ad293a6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c8dcc5-e6c8-4574-9c1b-9c1a63d87a6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e53b9b8-0343-4c90-a6cf-cf9586f7535b" xsi:nil="true"/>
    <lcf76f155ced4ddcb4097134ff3c332f xmlns="3deae214-b890-4c37-8c88-933ad293a6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591054-C691-42A9-8087-ABC47CA461B8}"/>
</file>

<file path=customXml/itemProps2.xml><?xml version="1.0" encoding="utf-8"?>
<ds:datastoreItem xmlns:ds="http://schemas.openxmlformats.org/officeDocument/2006/customXml" ds:itemID="{66749199-41E4-450C-8A19-38CB57C0389A}"/>
</file>

<file path=customXml/itemProps3.xml><?xml version="1.0" encoding="utf-8"?>
<ds:datastoreItem xmlns:ds="http://schemas.openxmlformats.org/officeDocument/2006/customXml" ds:itemID="{94D1EF35-1C77-43DA-B039-19E0509F43DC}"/>
</file>

<file path=docProps/app.xml><?xml version="1.0" encoding="utf-8"?>
<Properties xmlns="http://schemas.openxmlformats.org/officeDocument/2006/extended-properties" xmlns:vt="http://schemas.openxmlformats.org/officeDocument/2006/docPropsVTypes">
  <TotalTime>10314</TotalTime>
  <Words>547</Words>
  <Application>Microsoft Office PowerPoint</Application>
  <PresentationFormat>Widescreen</PresentationFormat>
  <Paragraphs>70</Paragraphs>
  <Slides>36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Aptos</vt:lpstr>
      <vt:lpstr>Aptos Display</vt:lpstr>
      <vt:lpstr>Arial</vt:lpstr>
      <vt:lpstr>Calibri</vt:lpstr>
      <vt:lpstr>Century Gothic</vt:lpstr>
      <vt:lpstr>Segoe UI</vt:lpstr>
      <vt:lpstr>var(--fontFamilyCustomFont900, var(--fontFamilyBase))</vt:lpstr>
      <vt:lpstr>Office Theme</vt:lpstr>
      <vt:lpstr>1_Office Theme</vt:lpstr>
      <vt:lpstr>2_Office Theme</vt:lpstr>
      <vt:lpstr>Quarter 4: Financial Wellness Budgeting and Financial Planning</vt:lpstr>
      <vt:lpstr>Health Fair Feedback</vt:lpstr>
      <vt:lpstr>FSA Reminder</vt:lpstr>
      <vt:lpstr>Aflac Claim Reimbursement </vt:lpstr>
      <vt:lpstr>Identity Force</vt:lpstr>
      <vt:lpstr>Benefits Calendar</vt:lpstr>
      <vt:lpstr>Benefits Calendar</vt:lpstr>
      <vt:lpstr>Benefits Calendar</vt:lpstr>
      <vt:lpstr>PowerPoint Presentation</vt:lpstr>
      <vt:lpstr>PowerPoint Presentation</vt:lpstr>
      <vt:lpstr>PowerPoint Presentation</vt:lpstr>
      <vt:lpstr>PowerPoint Presentation</vt:lpstr>
      <vt:lpstr>JetDental is coming to FTL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Mia Daniels</dc:creator>
  <cp:lastModifiedBy>Mia Daniels</cp:lastModifiedBy>
  <cp:revision>8</cp:revision>
  <dcterms:created xsi:type="dcterms:W3CDTF">2024-11-25T15:33:36Z</dcterms:created>
  <dcterms:modified xsi:type="dcterms:W3CDTF">2024-12-10T14:19:37Z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0x010100A5EA91DD442F954682FAC7CA702B7E60</vt:lpwstr>
  </property>
</Properties>
</file>