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9" r:id="rId2"/>
  </p:sldMasterIdLst>
  <p:notesMasterIdLst>
    <p:notesMasterId r:id="rId19"/>
  </p:notesMasterIdLst>
  <p:sldIdLst>
    <p:sldId id="256" r:id="rId3"/>
    <p:sldId id="257" r:id="rId4"/>
    <p:sldId id="267" r:id="rId5"/>
    <p:sldId id="266" r:id="rId6"/>
    <p:sldId id="259" r:id="rId7"/>
    <p:sldId id="260" r:id="rId8"/>
    <p:sldId id="261" r:id="rId9"/>
    <p:sldId id="271" r:id="rId10"/>
    <p:sldId id="272" r:id="rId11"/>
    <p:sldId id="273" r:id="rId12"/>
    <p:sldId id="268" r:id="rId13"/>
    <p:sldId id="269" r:id="rId14"/>
    <p:sldId id="270" r:id="rId15"/>
    <p:sldId id="258" r:id="rId16"/>
    <p:sldId id="262" r:id="rId17"/>
    <p:sldId id="26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1AE6447-96A0-2897-BB57-56D43DF9F6FF}" name="Dabkowski, Adrian" initials="AD" userId="S::Adrian.Dabkowski@kimley-horn.com::0426beed-d40f-44f8-a05c-0f24b2043426" providerId="AD"/>
  <p188:author id="{DE845169-64EF-C9BF-2C84-CF5109B5213B}" name="Centurion, Ariel" initials="AC" userId="S::Ariel.Centurion@kimley-horn.com::f22a7b8b-3f5b-4a3b-b32d-91e9dad559d4" providerId="AD"/>
  <p188:author id="{A61304C7-4D99-AE47-0634-9A8F6B3B6385}" name="Ekaete Ekwere" initials="EE" userId="S::EEkwere@fortlauderdale.gov::e0a70725-f5ff-47ad-a380-8913910e29e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80"/>
    <a:srgbClr val="005F80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8/10/relationships/authors" Target="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0B2CC9-67F8-4034-AADC-D1CACC994E0B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15FBE3-FCD1-45A7-94FB-17C0530377C2}">
      <dgm:prSet phldrT="[Text]"/>
      <dgm:spPr/>
      <dgm:t>
        <a:bodyPr/>
        <a:lstStyle/>
        <a:p>
          <a:r>
            <a:rPr lang="en-US" b="1" dirty="0">
              <a:latin typeface="Franklin Gothic Book" panose="020B0503020102020204" pitchFamily="34" charset="0"/>
            </a:rPr>
            <a:t>1</a:t>
          </a:r>
        </a:p>
      </dgm:t>
    </dgm:pt>
    <dgm:pt modelId="{E56E2F13-EB3E-477D-9AE4-B0A6B725754E}" type="parTrans" cxnId="{578D6420-41AF-4E24-823F-0250EB938963}">
      <dgm:prSet/>
      <dgm:spPr/>
      <dgm:t>
        <a:bodyPr/>
        <a:lstStyle/>
        <a:p>
          <a:endParaRPr lang="en-US"/>
        </a:p>
      </dgm:t>
    </dgm:pt>
    <dgm:pt modelId="{99E34189-2149-40D8-82C4-4612C68E0D06}" type="sibTrans" cxnId="{578D6420-41AF-4E24-823F-0250EB938963}">
      <dgm:prSet/>
      <dgm:spPr/>
      <dgm:t>
        <a:bodyPr/>
        <a:lstStyle/>
        <a:p>
          <a:endParaRPr lang="en-US"/>
        </a:p>
      </dgm:t>
    </dgm:pt>
    <dgm:pt modelId="{4037D064-2630-4637-BC94-F6AB4C84D4E0}">
      <dgm:prSet phldrT="[Text]"/>
      <dgm:spPr/>
      <dgm:t>
        <a:bodyPr/>
        <a:lstStyle/>
        <a:p>
          <a:pPr algn="ctr">
            <a:buFontTx/>
            <a:buNone/>
          </a:pPr>
          <a:r>
            <a:rPr lang="en-US" b="0" dirty="0">
              <a:latin typeface="Franklin Gothic Book" panose="020B0503020102020204" pitchFamily="34" charset="0"/>
            </a:rPr>
            <a:t>PROJECT BACKGROUND</a:t>
          </a:r>
        </a:p>
      </dgm:t>
    </dgm:pt>
    <dgm:pt modelId="{31CC764D-7FBE-468E-AD77-1A9A941A91D4}" type="parTrans" cxnId="{561195E1-6587-48CD-B85A-27CD54BFDE14}">
      <dgm:prSet/>
      <dgm:spPr/>
      <dgm:t>
        <a:bodyPr/>
        <a:lstStyle/>
        <a:p>
          <a:endParaRPr lang="en-US"/>
        </a:p>
      </dgm:t>
    </dgm:pt>
    <dgm:pt modelId="{23DF739C-6F2B-40AE-A9C1-62D2C9348F72}" type="sibTrans" cxnId="{561195E1-6587-48CD-B85A-27CD54BFDE14}">
      <dgm:prSet/>
      <dgm:spPr/>
      <dgm:t>
        <a:bodyPr/>
        <a:lstStyle/>
        <a:p>
          <a:endParaRPr lang="en-US"/>
        </a:p>
      </dgm:t>
    </dgm:pt>
    <dgm:pt modelId="{C9599E1B-17E1-47DF-B4D7-C63BC2903162}">
      <dgm:prSet phldrT="[Text]"/>
      <dgm:spPr/>
      <dgm:t>
        <a:bodyPr/>
        <a:lstStyle/>
        <a:p>
          <a:r>
            <a:rPr lang="en-US" b="1" dirty="0">
              <a:latin typeface="Franklin Gothic Book" panose="020B0503020102020204" pitchFamily="34" charset="0"/>
            </a:rPr>
            <a:t>2</a:t>
          </a:r>
        </a:p>
      </dgm:t>
    </dgm:pt>
    <dgm:pt modelId="{5C703295-438C-4B53-ACEB-A0247A6906B7}" type="parTrans" cxnId="{6785F5B6-8328-4453-88CA-1D3DB78AF92F}">
      <dgm:prSet/>
      <dgm:spPr/>
      <dgm:t>
        <a:bodyPr/>
        <a:lstStyle/>
        <a:p>
          <a:endParaRPr lang="en-US"/>
        </a:p>
      </dgm:t>
    </dgm:pt>
    <dgm:pt modelId="{C71C53DD-250C-48A5-9B68-6C54D4CC2B8B}" type="sibTrans" cxnId="{6785F5B6-8328-4453-88CA-1D3DB78AF92F}">
      <dgm:prSet/>
      <dgm:spPr/>
      <dgm:t>
        <a:bodyPr/>
        <a:lstStyle/>
        <a:p>
          <a:endParaRPr lang="en-US"/>
        </a:p>
      </dgm:t>
    </dgm:pt>
    <dgm:pt modelId="{EFFFD159-7BBC-43C5-837C-59693283B351}">
      <dgm:prSet phldrT="[Text]" custT="1"/>
      <dgm:spPr/>
      <dgm:t>
        <a:bodyPr/>
        <a:lstStyle/>
        <a:p>
          <a:pPr algn="ctr">
            <a:buNone/>
          </a:pPr>
          <a:r>
            <a:rPr lang="en-US" sz="4700" b="0" kern="1200" dirty="0">
              <a:latin typeface="Franklin Gothic Book" panose="020B0503020102020204" pitchFamily="34" charset="0"/>
              <a:ea typeface="+mn-ea"/>
              <a:cs typeface="+mn-cs"/>
            </a:rPr>
            <a:t>SCOPE</a:t>
          </a:r>
          <a:r>
            <a:rPr lang="en-US" sz="4700" b="0" kern="1200" dirty="0">
              <a:latin typeface="Franklin Gothic Book" panose="020B0503020102020204" pitchFamily="34" charset="0"/>
            </a:rPr>
            <a:t> </a:t>
          </a:r>
          <a:r>
            <a:rPr lang="en-US" sz="4700" b="0" kern="1200" dirty="0">
              <a:latin typeface="Franklin Gothic Book" panose="020B0503020102020204" pitchFamily="34" charset="0"/>
              <a:ea typeface="+mn-ea"/>
              <a:cs typeface="+mn-cs"/>
            </a:rPr>
            <a:t>SUMMARY</a:t>
          </a:r>
        </a:p>
      </dgm:t>
    </dgm:pt>
    <dgm:pt modelId="{35558DE0-94AF-4ADF-A532-B42DFF8D4340}" type="parTrans" cxnId="{BE0B6FE7-2000-48E4-BC4A-8CFA40EB7995}">
      <dgm:prSet/>
      <dgm:spPr/>
      <dgm:t>
        <a:bodyPr/>
        <a:lstStyle/>
        <a:p>
          <a:endParaRPr lang="en-US"/>
        </a:p>
      </dgm:t>
    </dgm:pt>
    <dgm:pt modelId="{948114D9-4323-4DC1-BAF8-6EB64165E106}" type="sibTrans" cxnId="{BE0B6FE7-2000-48E4-BC4A-8CFA40EB7995}">
      <dgm:prSet/>
      <dgm:spPr/>
      <dgm:t>
        <a:bodyPr/>
        <a:lstStyle/>
        <a:p>
          <a:endParaRPr lang="en-US"/>
        </a:p>
      </dgm:t>
    </dgm:pt>
    <dgm:pt modelId="{73980DFC-1251-4ABE-BE24-D4F2A2F1F30A}">
      <dgm:prSet phldrT="[Text]"/>
      <dgm:spPr/>
      <dgm:t>
        <a:bodyPr/>
        <a:lstStyle/>
        <a:p>
          <a:r>
            <a:rPr lang="en-US" b="1" dirty="0">
              <a:latin typeface="Franklin Gothic Book" panose="020B0503020102020204" pitchFamily="34" charset="0"/>
            </a:rPr>
            <a:t>3</a:t>
          </a:r>
        </a:p>
      </dgm:t>
    </dgm:pt>
    <dgm:pt modelId="{F2E8EC58-DC17-49B5-9C77-37072C7CD14C}" type="parTrans" cxnId="{9AADEB5C-6A2C-4E9A-9EBA-C006A5536370}">
      <dgm:prSet/>
      <dgm:spPr/>
      <dgm:t>
        <a:bodyPr/>
        <a:lstStyle/>
        <a:p>
          <a:endParaRPr lang="en-US"/>
        </a:p>
      </dgm:t>
    </dgm:pt>
    <dgm:pt modelId="{7E6FA251-01BB-45EA-B31A-58F51F75C92B}" type="sibTrans" cxnId="{9AADEB5C-6A2C-4E9A-9EBA-C006A5536370}">
      <dgm:prSet/>
      <dgm:spPr/>
      <dgm:t>
        <a:bodyPr/>
        <a:lstStyle/>
        <a:p>
          <a:endParaRPr lang="en-US"/>
        </a:p>
      </dgm:t>
    </dgm:pt>
    <dgm:pt modelId="{975BD7D3-C169-4204-849C-58FF2DA23177}">
      <dgm:prSet phldrT="[Text]" custT="1"/>
      <dgm:spPr/>
      <dgm:t>
        <a:bodyPr/>
        <a:lstStyle/>
        <a:p>
          <a:pPr algn="ctr">
            <a:buNone/>
          </a:pPr>
          <a:r>
            <a:rPr lang="en-US" sz="4700" kern="1200" dirty="0">
              <a:latin typeface="Franklin Gothic Book" panose="020B0503020102020204" pitchFamily="34" charset="0"/>
              <a:ea typeface="+mn-ea"/>
              <a:cs typeface="+mn-cs"/>
            </a:rPr>
            <a:t>NEXT STEPS</a:t>
          </a:r>
        </a:p>
      </dgm:t>
    </dgm:pt>
    <dgm:pt modelId="{1AA46CF3-9000-47D7-9DD7-8D4CFEA99D96}" type="parTrans" cxnId="{52566E07-F652-462D-A5AF-36B6FFA4B304}">
      <dgm:prSet/>
      <dgm:spPr/>
      <dgm:t>
        <a:bodyPr/>
        <a:lstStyle/>
        <a:p>
          <a:endParaRPr lang="en-US"/>
        </a:p>
      </dgm:t>
    </dgm:pt>
    <dgm:pt modelId="{200C2AB1-8285-45ED-9B04-3B6AAD152567}" type="sibTrans" cxnId="{52566E07-F652-462D-A5AF-36B6FFA4B304}">
      <dgm:prSet/>
      <dgm:spPr/>
      <dgm:t>
        <a:bodyPr/>
        <a:lstStyle/>
        <a:p>
          <a:endParaRPr lang="en-US"/>
        </a:p>
      </dgm:t>
    </dgm:pt>
    <dgm:pt modelId="{488C6A15-FE19-4B04-8479-5E49C8BB93A7}">
      <dgm:prSet phldrT="[Text]" custT="1"/>
      <dgm:spPr/>
      <dgm:t>
        <a:bodyPr/>
        <a:lstStyle/>
        <a:p>
          <a:pPr algn="ctr">
            <a:buNone/>
          </a:pPr>
          <a:r>
            <a:rPr lang="en-US" sz="2500" kern="1200" dirty="0">
              <a:latin typeface="Franklin Gothic Book" panose="020B0503020102020204" pitchFamily="34" charset="0"/>
              <a:ea typeface="+mn-ea"/>
              <a:cs typeface="+mn-cs"/>
            </a:rPr>
            <a:t>4</a:t>
          </a:r>
        </a:p>
      </dgm:t>
    </dgm:pt>
    <dgm:pt modelId="{89D54056-B9AB-4CF5-8284-438CBEEEBF47}" type="parTrans" cxnId="{1D5DAC06-B8E4-442A-B985-75142D0F85A2}">
      <dgm:prSet/>
      <dgm:spPr/>
      <dgm:t>
        <a:bodyPr/>
        <a:lstStyle/>
        <a:p>
          <a:endParaRPr lang="en-US"/>
        </a:p>
      </dgm:t>
    </dgm:pt>
    <dgm:pt modelId="{48750001-7652-4902-AFBC-7B832524B6F2}" type="sibTrans" cxnId="{1D5DAC06-B8E4-442A-B985-75142D0F85A2}">
      <dgm:prSet/>
      <dgm:spPr/>
      <dgm:t>
        <a:bodyPr/>
        <a:lstStyle/>
        <a:p>
          <a:endParaRPr lang="en-US"/>
        </a:p>
      </dgm:t>
    </dgm:pt>
    <dgm:pt modelId="{A3A9BCB7-B9FE-4032-8B63-41E0BACCB529}">
      <dgm:prSet phldrT="[Text]" custT="1"/>
      <dgm:spPr/>
      <dgm:t>
        <a:bodyPr/>
        <a:lstStyle/>
        <a:p>
          <a:pPr algn="ctr">
            <a:buNone/>
          </a:pPr>
          <a:r>
            <a:rPr lang="en-US" sz="4700" kern="1200" dirty="0">
              <a:latin typeface="Franklin Gothic Book" panose="020B0503020102020204" pitchFamily="34" charset="0"/>
              <a:ea typeface="+mn-ea"/>
              <a:cs typeface="+mn-cs"/>
            </a:rPr>
            <a:t>STAKEHOLDER INPUT</a:t>
          </a:r>
        </a:p>
      </dgm:t>
    </dgm:pt>
    <dgm:pt modelId="{22F454B5-59A6-41AB-B787-44E52D1C046A}" type="parTrans" cxnId="{CA298981-B5AE-49D1-9DF4-DE2EB1CA1371}">
      <dgm:prSet/>
      <dgm:spPr/>
      <dgm:t>
        <a:bodyPr/>
        <a:lstStyle/>
        <a:p>
          <a:endParaRPr lang="en-US"/>
        </a:p>
      </dgm:t>
    </dgm:pt>
    <dgm:pt modelId="{82E527D5-D4C9-4979-9154-074254D509E5}" type="sibTrans" cxnId="{CA298981-B5AE-49D1-9DF4-DE2EB1CA1371}">
      <dgm:prSet/>
      <dgm:spPr/>
      <dgm:t>
        <a:bodyPr/>
        <a:lstStyle/>
        <a:p>
          <a:endParaRPr lang="en-US"/>
        </a:p>
      </dgm:t>
    </dgm:pt>
    <dgm:pt modelId="{2AD564DE-D775-4963-BD71-C9DE23170607}" type="pres">
      <dgm:prSet presAssocID="{850B2CC9-67F8-4034-AADC-D1CACC994E0B}" presName="linearFlow" presStyleCnt="0">
        <dgm:presLayoutVars>
          <dgm:dir/>
          <dgm:animLvl val="lvl"/>
          <dgm:resizeHandles val="exact"/>
        </dgm:presLayoutVars>
      </dgm:prSet>
      <dgm:spPr/>
    </dgm:pt>
    <dgm:pt modelId="{1D5A3994-C435-4695-9DE3-F12DCFF5CCCE}" type="pres">
      <dgm:prSet presAssocID="{1B15FBE3-FCD1-45A7-94FB-17C0530377C2}" presName="composite" presStyleCnt="0"/>
      <dgm:spPr/>
    </dgm:pt>
    <dgm:pt modelId="{FC0B0540-AD5C-4BF3-8923-33ED85EA2BF3}" type="pres">
      <dgm:prSet presAssocID="{1B15FBE3-FCD1-45A7-94FB-17C0530377C2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C1CEDCCE-9EC7-4686-A316-57966FC65FFB}" type="pres">
      <dgm:prSet presAssocID="{1B15FBE3-FCD1-45A7-94FB-17C0530377C2}" presName="descendantText" presStyleLbl="alignAcc1" presStyleIdx="0" presStyleCnt="4">
        <dgm:presLayoutVars>
          <dgm:bulletEnabled val="1"/>
        </dgm:presLayoutVars>
      </dgm:prSet>
      <dgm:spPr/>
    </dgm:pt>
    <dgm:pt modelId="{A934FB84-D586-4566-A2AD-B6C339D11D81}" type="pres">
      <dgm:prSet presAssocID="{99E34189-2149-40D8-82C4-4612C68E0D06}" presName="sp" presStyleCnt="0"/>
      <dgm:spPr/>
    </dgm:pt>
    <dgm:pt modelId="{0685287A-B174-4479-8076-0C8FB29C4BA2}" type="pres">
      <dgm:prSet presAssocID="{C9599E1B-17E1-47DF-B4D7-C63BC2903162}" presName="composite" presStyleCnt="0"/>
      <dgm:spPr/>
    </dgm:pt>
    <dgm:pt modelId="{8B36C4A2-2852-4BD4-989D-3FC4B5363755}" type="pres">
      <dgm:prSet presAssocID="{C9599E1B-17E1-47DF-B4D7-C63BC2903162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A72F1CAC-7A6C-42DF-810D-615FE8A3FE0E}" type="pres">
      <dgm:prSet presAssocID="{C9599E1B-17E1-47DF-B4D7-C63BC2903162}" presName="descendantText" presStyleLbl="alignAcc1" presStyleIdx="1" presStyleCnt="4">
        <dgm:presLayoutVars>
          <dgm:bulletEnabled val="1"/>
        </dgm:presLayoutVars>
      </dgm:prSet>
      <dgm:spPr/>
    </dgm:pt>
    <dgm:pt modelId="{91DDCF34-28D4-4DE4-9449-9F1D3FCF2A64}" type="pres">
      <dgm:prSet presAssocID="{C71C53DD-250C-48A5-9B68-6C54D4CC2B8B}" presName="sp" presStyleCnt="0"/>
      <dgm:spPr/>
    </dgm:pt>
    <dgm:pt modelId="{BBAD945C-687F-4171-A5EA-BDA50BF80093}" type="pres">
      <dgm:prSet presAssocID="{73980DFC-1251-4ABE-BE24-D4F2A2F1F30A}" presName="composite" presStyleCnt="0"/>
      <dgm:spPr/>
    </dgm:pt>
    <dgm:pt modelId="{FF1AA5D9-0482-4ECA-A604-35E8F1052D4C}" type="pres">
      <dgm:prSet presAssocID="{73980DFC-1251-4ABE-BE24-D4F2A2F1F30A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6088BD03-FB0F-4201-BB19-F90536C68CD8}" type="pres">
      <dgm:prSet presAssocID="{73980DFC-1251-4ABE-BE24-D4F2A2F1F30A}" presName="descendantText" presStyleLbl="alignAcc1" presStyleIdx="2" presStyleCnt="4">
        <dgm:presLayoutVars>
          <dgm:bulletEnabled val="1"/>
        </dgm:presLayoutVars>
      </dgm:prSet>
      <dgm:spPr/>
    </dgm:pt>
    <dgm:pt modelId="{D16D69EE-5C3B-4F6B-84D3-D90C92820857}" type="pres">
      <dgm:prSet presAssocID="{7E6FA251-01BB-45EA-B31A-58F51F75C92B}" presName="sp" presStyleCnt="0"/>
      <dgm:spPr/>
    </dgm:pt>
    <dgm:pt modelId="{6447BCDA-1E38-4D28-9177-0ED444C95002}" type="pres">
      <dgm:prSet presAssocID="{488C6A15-FE19-4B04-8479-5E49C8BB93A7}" presName="composite" presStyleCnt="0"/>
      <dgm:spPr/>
    </dgm:pt>
    <dgm:pt modelId="{0F903B98-DB42-4C47-A0D9-BBF4FAEEB8DB}" type="pres">
      <dgm:prSet presAssocID="{488C6A15-FE19-4B04-8479-5E49C8BB93A7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0C64281E-370D-4810-B8D8-14F43E9E7492}" type="pres">
      <dgm:prSet presAssocID="{488C6A15-FE19-4B04-8479-5E49C8BB93A7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1D5DAC06-B8E4-442A-B985-75142D0F85A2}" srcId="{850B2CC9-67F8-4034-AADC-D1CACC994E0B}" destId="{488C6A15-FE19-4B04-8479-5E49C8BB93A7}" srcOrd="3" destOrd="0" parTransId="{89D54056-B9AB-4CF5-8284-438CBEEEBF47}" sibTransId="{48750001-7652-4902-AFBC-7B832524B6F2}"/>
    <dgm:cxn modelId="{52566E07-F652-462D-A5AF-36B6FFA4B304}" srcId="{73980DFC-1251-4ABE-BE24-D4F2A2F1F30A}" destId="{975BD7D3-C169-4204-849C-58FF2DA23177}" srcOrd="0" destOrd="0" parTransId="{1AA46CF3-9000-47D7-9DD7-8D4CFEA99D96}" sibTransId="{200C2AB1-8285-45ED-9B04-3B6AAD152567}"/>
    <dgm:cxn modelId="{578D6420-41AF-4E24-823F-0250EB938963}" srcId="{850B2CC9-67F8-4034-AADC-D1CACC994E0B}" destId="{1B15FBE3-FCD1-45A7-94FB-17C0530377C2}" srcOrd="0" destOrd="0" parTransId="{E56E2F13-EB3E-477D-9AE4-B0A6B725754E}" sibTransId="{99E34189-2149-40D8-82C4-4612C68E0D06}"/>
    <dgm:cxn modelId="{6597EF29-49C5-40A0-9783-D9692AD21FBB}" type="presOf" srcId="{850B2CC9-67F8-4034-AADC-D1CACC994E0B}" destId="{2AD564DE-D775-4963-BD71-C9DE23170607}" srcOrd="0" destOrd="0" presId="urn:microsoft.com/office/officeart/2005/8/layout/chevron2"/>
    <dgm:cxn modelId="{9AADEB5C-6A2C-4E9A-9EBA-C006A5536370}" srcId="{850B2CC9-67F8-4034-AADC-D1CACC994E0B}" destId="{73980DFC-1251-4ABE-BE24-D4F2A2F1F30A}" srcOrd="2" destOrd="0" parTransId="{F2E8EC58-DC17-49B5-9C77-37072C7CD14C}" sibTransId="{7E6FA251-01BB-45EA-B31A-58F51F75C92B}"/>
    <dgm:cxn modelId="{1140906F-2535-47DB-8172-E2930DCAE6C6}" type="presOf" srcId="{1B15FBE3-FCD1-45A7-94FB-17C0530377C2}" destId="{FC0B0540-AD5C-4BF3-8923-33ED85EA2BF3}" srcOrd="0" destOrd="0" presId="urn:microsoft.com/office/officeart/2005/8/layout/chevron2"/>
    <dgm:cxn modelId="{EE6D7857-8333-4892-A015-66D9E2622318}" type="presOf" srcId="{A3A9BCB7-B9FE-4032-8B63-41E0BACCB529}" destId="{0C64281E-370D-4810-B8D8-14F43E9E7492}" srcOrd="0" destOrd="0" presId="urn:microsoft.com/office/officeart/2005/8/layout/chevron2"/>
    <dgm:cxn modelId="{C7A71480-EAF3-40C8-905F-86538AAF4B45}" type="presOf" srcId="{EFFFD159-7BBC-43C5-837C-59693283B351}" destId="{A72F1CAC-7A6C-42DF-810D-615FE8A3FE0E}" srcOrd="0" destOrd="0" presId="urn:microsoft.com/office/officeart/2005/8/layout/chevron2"/>
    <dgm:cxn modelId="{CA298981-B5AE-49D1-9DF4-DE2EB1CA1371}" srcId="{488C6A15-FE19-4B04-8479-5E49C8BB93A7}" destId="{A3A9BCB7-B9FE-4032-8B63-41E0BACCB529}" srcOrd="0" destOrd="0" parTransId="{22F454B5-59A6-41AB-B787-44E52D1C046A}" sibTransId="{82E527D5-D4C9-4979-9154-074254D509E5}"/>
    <dgm:cxn modelId="{0E707F8D-0C0C-4FBB-A6FA-0528ADC218D8}" type="presOf" srcId="{C9599E1B-17E1-47DF-B4D7-C63BC2903162}" destId="{8B36C4A2-2852-4BD4-989D-3FC4B5363755}" srcOrd="0" destOrd="0" presId="urn:microsoft.com/office/officeart/2005/8/layout/chevron2"/>
    <dgm:cxn modelId="{6785F5B6-8328-4453-88CA-1D3DB78AF92F}" srcId="{850B2CC9-67F8-4034-AADC-D1CACC994E0B}" destId="{C9599E1B-17E1-47DF-B4D7-C63BC2903162}" srcOrd="1" destOrd="0" parTransId="{5C703295-438C-4B53-ACEB-A0247A6906B7}" sibTransId="{C71C53DD-250C-48A5-9B68-6C54D4CC2B8B}"/>
    <dgm:cxn modelId="{D6300ADF-C119-4F8C-9940-3F933FEBEB30}" type="presOf" srcId="{73980DFC-1251-4ABE-BE24-D4F2A2F1F30A}" destId="{FF1AA5D9-0482-4ECA-A604-35E8F1052D4C}" srcOrd="0" destOrd="0" presId="urn:microsoft.com/office/officeart/2005/8/layout/chevron2"/>
    <dgm:cxn modelId="{06AF85E0-FAAD-42E0-9F51-B2DEEC9F7A34}" type="presOf" srcId="{975BD7D3-C169-4204-849C-58FF2DA23177}" destId="{6088BD03-FB0F-4201-BB19-F90536C68CD8}" srcOrd="0" destOrd="0" presId="urn:microsoft.com/office/officeart/2005/8/layout/chevron2"/>
    <dgm:cxn modelId="{561195E1-6587-48CD-B85A-27CD54BFDE14}" srcId="{1B15FBE3-FCD1-45A7-94FB-17C0530377C2}" destId="{4037D064-2630-4637-BC94-F6AB4C84D4E0}" srcOrd="0" destOrd="0" parTransId="{31CC764D-7FBE-468E-AD77-1A9A941A91D4}" sibTransId="{23DF739C-6F2B-40AE-A9C1-62D2C9348F72}"/>
    <dgm:cxn modelId="{EE7EEEE3-81FC-4D76-B668-943022281C81}" type="presOf" srcId="{4037D064-2630-4637-BC94-F6AB4C84D4E0}" destId="{C1CEDCCE-9EC7-4686-A316-57966FC65FFB}" srcOrd="0" destOrd="0" presId="urn:microsoft.com/office/officeart/2005/8/layout/chevron2"/>
    <dgm:cxn modelId="{BE0B6FE7-2000-48E4-BC4A-8CFA40EB7995}" srcId="{C9599E1B-17E1-47DF-B4D7-C63BC2903162}" destId="{EFFFD159-7BBC-43C5-837C-59693283B351}" srcOrd="0" destOrd="0" parTransId="{35558DE0-94AF-4ADF-A532-B42DFF8D4340}" sibTransId="{948114D9-4323-4DC1-BAF8-6EB64165E106}"/>
    <dgm:cxn modelId="{5DA183E9-605C-4482-8B43-6E6F7724CB2B}" type="presOf" srcId="{488C6A15-FE19-4B04-8479-5E49C8BB93A7}" destId="{0F903B98-DB42-4C47-A0D9-BBF4FAEEB8DB}" srcOrd="0" destOrd="0" presId="urn:microsoft.com/office/officeart/2005/8/layout/chevron2"/>
    <dgm:cxn modelId="{D717D1C6-2A76-4FCC-8112-09FF991DDB6C}" type="presParOf" srcId="{2AD564DE-D775-4963-BD71-C9DE23170607}" destId="{1D5A3994-C435-4695-9DE3-F12DCFF5CCCE}" srcOrd="0" destOrd="0" presId="urn:microsoft.com/office/officeart/2005/8/layout/chevron2"/>
    <dgm:cxn modelId="{7AAAFD3C-3BB5-4FFD-9857-583AB9410E53}" type="presParOf" srcId="{1D5A3994-C435-4695-9DE3-F12DCFF5CCCE}" destId="{FC0B0540-AD5C-4BF3-8923-33ED85EA2BF3}" srcOrd="0" destOrd="0" presId="urn:microsoft.com/office/officeart/2005/8/layout/chevron2"/>
    <dgm:cxn modelId="{D4E947B7-86E8-4AB3-8AFB-4CD0BDC0D78D}" type="presParOf" srcId="{1D5A3994-C435-4695-9DE3-F12DCFF5CCCE}" destId="{C1CEDCCE-9EC7-4686-A316-57966FC65FFB}" srcOrd="1" destOrd="0" presId="urn:microsoft.com/office/officeart/2005/8/layout/chevron2"/>
    <dgm:cxn modelId="{E7C8EB2B-AFFA-4414-99B4-AC16D65AF52D}" type="presParOf" srcId="{2AD564DE-D775-4963-BD71-C9DE23170607}" destId="{A934FB84-D586-4566-A2AD-B6C339D11D81}" srcOrd="1" destOrd="0" presId="urn:microsoft.com/office/officeart/2005/8/layout/chevron2"/>
    <dgm:cxn modelId="{C25B8DEA-6086-4308-9F57-8AAB60F6C86C}" type="presParOf" srcId="{2AD564DE-D775-4963-BD71-C9DE23170607}" destId="{0685287A-B174-4479-8076-0C8FB29C4BA2}" srcOrd="2" destOrd="0" presId="urn:microsoft.com/office/officeart/2005/8/layout/chevron2"/>
    <dgm:cxn modelId="{5506C057-01DE-4E88-9709-3E605D7AADAB}" type="presParOf" srcId="{0685287A-B174-4479-8076-0C8FB29C4BA2}" destId="{8B36C4A2-2852-4BD4-989D-3FC4B5363755}" srcOrd="0" destOrd="0" presId="urn:microsoft.com/office/officeart/2005/8/layout/chevron2"/>
    <dgm:cxn modelId="{5680805C-760E-481D-A8F7-0EE7A3AF5CCF}" type="presParOf" srcId="{0685287A-B174-4479-8076-0C8FB29C4BA2}" destId="{A72F1CAC-7A6C-42DF-810D-615FE8A3FE0E}" srcOrd="1" destOrd="0" presId="urn:microsoft.com/office/officeart/2005/8/layout/chevron2"/>
    <dgm:cxn modelId="{EF5F0E2F-3FD0-4324-ACAA-C4481C504964}" type="presParOf" srcId="{2AD564DE-D775-4963-BD71-C9DE23170607}" destId="{91DDCF34-28D4-4DE4-9449-9F1D3FCF2A64}" srcOrd="3" destOrd="0" presId="urn:microsoft.com/office/officeart/2005/8/layout/chevron2"/>
    <dgm:cxn modelId="{893F09FE-7A30-4A09-B789-EBDD8381CA25}" type="presParOf" srcId="{2AD564DE-D775-4963-BD71-C9DE23170607}" destId="{BBAD945C-687F-4171-A5EA-BDA50BF80093}" srcOrd="4" destOrd="0" presId="urn:microsoft.com/office/officeart/2005/8/layout/chevron2"/>
    <dgm:cxn modelId="{A938BB40-F62B-4C26-B271-41EB2C182356}" type="presParOf" srcId="{BBAD945C-687F-4171-A5EA-BDA50BF80093}" destId="{FF1AA5D9-0482-4ECA-A604-35E8F1052D4C}" srcOrd="0" destOrd="0" presId="urn:microsoft.com/office/officeart/2005/8/layout/chevron2"/>
    <dgm:cxn modelId="{B7FBE7B3-6AB5-4158-B9AB-0FFE77FDA569}" type="presParOf" srcId="{BBAD945C-687F-4171-A5EA-BDA50BF80093}" destId="{6088BD03-FB0F-4201-BB19-F90536C68CD8}" srcOrd="1" destOrd="0" presId="urn:microsoft.com/office/officeart/2005/8/layout/chevron2"/>
    <dgm:cxn modelId="{BD850EA2-9B53-4EC8-ABB3-295420CE234B}" type="presParOf" srcId="{2AD564DE-D775-4963-BD71-C9DE23170607}" destId="{D16D69EE-5C3B-4F6B-84D3-D90C92820857}" srcOrd="5" destOrd="0" presId="urn:microsoft.com/office/officeart/2005/8/layout/chevron2"/>
    <dgm:cxn modelId="{ECEE8823-75BF-474A-8133-9C760C794F82}" type="presParOf" srcId="{2AD564DE-D775-4963-BD71-C9DE23170607}" destId="{6447BCDA-1E38-4D28-9177-0ED444C95002}" srcOrd="6" destOrd="0" presId="urn:microsoft.com/office/officeart/2005/8/layout/chevron2"/>
    <dgm:cxn modelId="{6C42E064-4C93-4E56-8367-D3E5E9870625}" type="presParOf" srcId="{6447BCDA-1E38-4D28-9177-0ED444C95002}" destId="{0F903B98-DB42-4C47-A0D9-BBF4FAEEB8DB}" srcOrd="0" destOrd="0" presId="urn:microsoft.com/office/officeart/2005/8/layout/chevron2"/>
    <dgm:cxn modelId="{06100374-F6FB-4E08-B0B0-69EB135D0957}" type="presParOf" srcId="{6447BCDA-1E38-4D28-9177-0ED444C95002}" destId="{0C64281E-370D-4810-B8D8-14F43E9E749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0B0540-AD5C-4BF3-8923-33ED85EA2BF3}">
      <dsp:nvSpPr>
        <dsp:cNvPr id="0" name=""/>
        <dsp:cNvSpPr/>
      </dsp:nvSpPr>
      <dsp:spPr>
        <a:xfrm rot="5400000">
          <a:off x="-183074" y="186401"/>
          <a:ext cx="1220496" cy="8543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Franklin Gothic Book" panose="020B0503020102020204" pitchFamily="34" charset="0"/>
            </a:rPr>
            <a:t>1</a:t>
          </a:r>
        </a:p>
      </dsp:txBody>
      <dsp:txXfrm rot="-5400000">
        <a:off x="1" y="430501"/>
        <a:ext cx="854347" cy="366149"/>
      </dsp:txXfrm>
    </dsp:sp>
    <dsp:sp modelId="{C1CEDCCE-9EC7-4686-A316-57966FC65FFB}">
      <dsp:nvSpPr>
        <dsp:cNvPr id="0" name=""/>
        <dsp:cNvSpPr/>
      </dsp:nvSpPr>
      <dsp:spPr>
        <a:xfrm rot="5400000">
          <a:off x="3535712" y="-2678037"/>
          <a:ext cx="793322" cy="61560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27940" rIns="27940" bIns="27940" numCol="1" spcCol="1270" anchor="ctr" anchorCtr="0">
          <a:noAutofit/>
        </a:bodyPr>
        <a:lstStyle/>
        <a:p>
          <a:pPr marL="285750" lvl="1" indent="-285750" algn="ctr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4400" b="0" kern="1200" dirty="0">
              <a:latin typeface="Franklin Gothic Book" panose="020B0503020102020204" pitchFamily="34" charset="0"/>
            </a:rPr>
            <a:t>PROJECT BACKGROUND</a:t>
          </a:r>
        </a:p>
      </dsp:txBody>
      <dsp:txXfrm rot="-5400000">
        <a:off x="854348" y="42054"/>
        <a:ext cx="6117325" cy="715868"/>
      </dsp:txXfrm>
    </dsp:sp>
    <dsp:sp modelId="{8B36C4A2-2852-4BD4-989D-3FC4B5363755}">
      <dsp:nvSpPr>
        <dsp:cNvPr id="0" name=""/>
        <dsp:cNvSpPr/>
      </dsp:nvSpPr>
      <dsp:spPr>
        <a:xfrm rot="5400000">
          <a:off x="-183074" y="1259899"/>
          <a:ext cx="1220496" cy="8543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Franklin Gothic Book" panose="020B0503020102020204" pitchFamily="34" charset="0"/>
            </a:rPr>
            <a:t>2</a:t>
          </a:r>
        </a:p>
      </dsp:txBody>
      <dsp:txXfrm rot="-5400000">
        <a:off x="1" y="1503999"/>
        <a:ext cx="854347" cy="366149"/>
      </dsp:txXfrm>
    </dsp:sp>
    <dsp:sp modelId="{A72F1CAC-7A6C-42DF-810D-615FE8A3FE0E}">
      <dsp:nvSpPr>
        <dsp:cNvPr id="0" name=""/>
        <dsp:cNvSpPr/>
      </dsp:nvSpPr>
      <dsp:spPr>
        <a:xfrm rot="5400000">
          <a:off x="3535712" y="-1604539"/>
          <a:ext cx="793322" cy="61560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29845" rIns="29845" bIns="29845" numCol="1" spcCol="1270" anchor="ctr" anchorCtr="0">
          <a:noAutofit/>
        </a:bodyPr>
        <a:lstStyle/>
        <a:p>
          <a:pPr marL="285750" lvl="1" indent="-285750" algn="ctr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700" b="0" kern="1200" dirty="0">
              <a:latin typeface="Franklin Gothic Book" panose="020B0503020102020204" pitchFamily="34" charset="0"/>
              <a:ea typeface="+mn-ea"/>
              <a:cs typeface="+mn-cs"/>
            </a:rPr>
            <a:t>SCOPE</a:t>
          </a:r>
          <a:r>
            <a:rPr lang="en-US" sz="4700" b="0" kern="1200" dirty="0">
              <a:latin typeface="Franklin Gothic Book" panose="020B0503020102020204" pitchFamily="34" charset="0"/>
            </a:rPr>
            <a:t> </a:t>
          </a:r>
          <a:r>
            <a:rPr lang="en-US" sz="4700" b="0" kern="1200" dirty="0">
              <a:latin typeface="Franklin Gothic Book" panose="020B0503020102020204" pitchFamily="34" charset="0"/>
              <a:ea typeface="+mn-ea"/>
              <a:cs typeface="+mn-cs"/>
            </a:rPr>
            <a:t>SUMMARY</a:t>
          </a:r>
        </a:p>
      </dsp:txBody>
      <dsp:txXfrm rot="-5400000">
        <a:off x="854348" y="1115552"/>
        <a:ext cx="6117325" cy="715868"/>
      </dsp:txXfrm>
    </dsp:sp>
    <dsp:sp modelId="{FF1AA5D9-0482-4ECA-A604-35E8F1052D4C}">
      <dsp:nvSpPr>
        <dsp:cNvPr id="0" name=""/>
        <dsp:cNvSpPr/>
      </dsp:nvSpPr>
      <dsp:spPr>
        <a:xfrm rot="5400000">
          <a:off x="-183074" y="2333397"/>
          <a:ext cx="1220496" cy="8543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Franklin Gothic Book" panose="020B0503020102020204" pitchFamily="34" charset="0"/>
            </a:rPr>
            <a:t>3</a:t>
          </a:r>
        </a:p>
      </dsp:txBody>
      <dsp:txXfrm rot="-5400000">
        <a:off x="1" y="2577497"/>
        <a:ext cx="854347" cy="366149"/>
      </dsp:txXfrm>
    </dsp:sp>
    <dsp:sp modelId="{6088BD03-FB0F-4201-BB19-F90536C68CD8}">
      <dsp:nvSpPr>
        <dsp:cNvPr id="0" name=""/>
        <dsp:cNvSpPr/>
      </dsp:nvSpPr>
      <dsp:spPr>
        <a:xfrm rot="5400000">
          <a:off x="3535712" y="-531041"/>
          <a:ext cx="793322" cy="61560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29845" rIns="29845" bIns="29845" numCol="1" spcCol="1270" anchor="ctr" anchorCtr="0">
          <a:noAutofit/>
        </a:bodyPr>
        <a:lstStyle/>
        <a:p>
          <a:pPr marL="285750" lvl="1" indent="-285750" algn="ctr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700" kern="1200" dirty="0">
              <a:latin typeface="Franklin Gothic Book" panose="020B0503020102020204" pitchFamily="34" charset="0"/>
              <a:ea typeface="+mn-ea"/>
              <a:cs typeface="+mn-cs"/>
            </a:rPr>
            <a:t>NEXT STEPS</a:t>
          </a:r>
        </a:p>
      </dsp:txBody>
      <dsp:txXfrm rot="-5400000">
        <a:off x="854348" y="2189050"/>
        <a:ext cx="6117325" cy="715868"/>
      </dsp:txXfrm>
    </dsp:sp>
    <dsp:sp modelId="{0F903B98-DB42-4C47-A0D9-BBF4FAEEB8DB}">
      <dsp:nvSpPr>
        <dsp:cNvPr id="0" name=""/>
        <dsp:cNvSpPr/>
      </dsp:nvSpPr>
      <dsp:spPr>
        <a:xfrm rot="5400000">
          <a:off x="-183074" y="3406896"/>
          <a:ext cx="1220496" cy="8543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Franklin Gothic Book" panose="020B0503020102020204" pitchFamily="34" charset="0"/>
              <a:ea typeface="+mn-ea"/>
              <a:cs typeface="+mn-cs"/>
            </a:rPr>
            <a:t>4</a:t>
          </a:r>
        </a:p>
      </dsp:txBody>
      <dsp:txXfrm rot="-5400000">
        <a:off x="1" y="3650996"/>
        <a:ext cx="854347" cy="366149"/>
      </dsp:txXfrm>
    </dsp:sp>
    <dsp:sp modelId="{0C64281E-370D-4810-B8D8-14F43E9E7492}">
      <dsp:nvSpPr>
        <dsp:cNvPr id="0" name=""/>
        <dsp:cNvSpPr/>
      </dsp:nvSpPr>
      <dsp:spPr>
        <a:xfrm rot="5400000">
          <a:off x="3535712" y="542456"/>
          <a:ext cx="793322" cy="61560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29845" rIns="29845" bIns="29845" numCol="1" spcCol="1270" anchor="ctr" anchorCtr="0">
          <a:noAutofit/>
        </a:bodyPr>
        <a:lstStyle/>
        <a:p>
          <a:pPr marL="285750" lvl="1" indent="-285750" algn="ctr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700" kern="1200" dirty="0">
              <a:latin typeface="Franklin Gothic Book" panose="020B0503020102020204" pitchFamily="34" charset="0"/>
              <a:ea typeface="+mn-ea"/>
              <a:cs typeface="+mn-cs"/>
            </a:rPr>
            <a:t>STAKEHOLDER INPUT</a:t>
          </a:r>
        </a:p>
      </dsp:txBody>
      <dsp:txXfrm rot="-5400000">
        <a:off x="854348" y="3262548"/>
        <a:ext cx="6117325" cy="7158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F2E4E2-FDCC-42FC-A17C-C71311345F34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AE899-57DE-4233-952D-3191E385E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65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356D80-BF3A-542F-1FED-3D79A5BE6B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1"/>
            <a:ext cx="12188953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15D47A-2CCC-6D18-4318-77AA7316C058}"/>
              </a:ext>
            </a:extLst>
          </p:cNvPr>
          <p:cNvSpPr txBox="1"/>
          <p:nvPr userDrawn="1"/>
        </p:nvSpPr>
        <p:spPr>
          <a:xfrm>
            <a:off x="3302925" y="2859577"/>
            <a:ext cx="5586153" cy="1754326"/>
          </a:xfrm>
          <a:prstGeom prst="rect">
            <a:avLst/>
          </a:prstGeom>
          <a:solidFill>
            <a:srgbClr val="FEFEF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5F8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Franklin Gothic Book" panose="020B0503020102020204" pitchFamily="34" charset="0"/>
              </a:rPr>
              <a:t>One-Way Pairs Study</a:t>
            </a:r>
          </a:p>
          <a:p>
            <a:pPr algn="ctr"/>
            <a:r>
              <a:rPr lang="en-US" sz="3600" b="1" dirty="0">
                <a:solidFill>
                  <a:srgbClr val="005F8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Franklin Gothic Book" panose="020B0503020102020204" pitchFamily="34" charset="0"/>
              </a:rPr>
              <a:t>For Andrews Avenue &amp;</a:t>
            </a:r>
          </a:p>
          <a:p>
            <a:pPr algn="ctr"/>
            <a:r>
              <a:rPr lang="en-US" sz="3600" b="1" dirty="0">
                <a:solidFill>
                  <a:srgbClr val="005F8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Franklin Gothic Book" panose="020B0503020102020204" pitchFamily="34" charset="0"/>
              </a:rPr>
              <a:t>SE 3</a:t>
            </a:r>
            <a:r>
              <a:rPr lang="en-US" sz="3600" b="1" baseline="30000" dirty="0">
                <a:solidFill>
                  <a:srgbClr val="005F8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Franklin Gothic Book" panose="020B0503020102020204" pitchFamily="34" charset="0"/>
              </a:rPr>
              <a:t>rd</a:t>
            </a:r>
            <a:r>
              <a:rPr lang="en-US" sz="3600" b="1" dirty="0">
                <a:solidFill>
                  <a:srgbClr val="005F8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Franklin Gothic Book" panose="020B0503020102020204" pitchFamily="34" charset="0"/>
              </a:rPr>
              <a:t> Avenue</a:t>
            </a:r>
          </a:p>
        </p:txBody>
      </p:sp>
    </p:spTree>
    <p:extLst>
      <p:ext uri="{BB962C8B-B14F-4D97-AF65-F5344CB8AC3E}">
        <p14:creationId xmlns:p14="http://schemas.microsoft.com/office/powerpoint/2010/main" val="2141188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FC096-4A28-BB03-33BF-57FADEB74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4851CA-CEFD-DB89-1E37-D8AB6407E2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33D5A2-9CC4-18AE-B3D7-567FCF94F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>
                <a:latin typeface="Franklin Gothic Book" panose="020B05030201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7042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BAF44-665B-3968-E6EA-CDF618DFD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B259B-B046-670C-F1C7-67338DD15B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81159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EB8EA-0492-6062-9E30-D82369FA9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D9C87-11AB-245A-D8C9-DE4F17AE0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850" y="1825625"/>
            <a:ext cx="10998679" cy="4178360"/>
          </a:xfrm>
          <a:prstGeom prst="rect">
            <a:avLst/>
          </a:prstGeo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Franklin Gothic Book" panose="020B050302010202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41779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41996-B595-E71A-3034-661AE446C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49" y="1604514"/>
            <a:ext cx="10972800" cy="1475117"/>
          </a:xfrm>
        </p:spPr>
        <p:txBody>
          <a:bodyPr anchor="t"/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BEDD7-6852-8F84-27E6-9F2AAF484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849" y="3174522"/>
            <a:ext cx="10972800" cy="1708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2086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2690E-AA0D-DBB5-C4D6-D96DBA9A7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7D9AB-DF0A-CDEA-758C-D15C3C241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3851" y="1825625"/>
            <a:ext cx="5415950" cy="4092096"/>
          </a:xfrm>
          <a:prstGeom prst="rect">
            <a:avLst/>
          </a:prstGeo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Franklin Gothic Book" panose="020B050302010202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C47C11B-2670-D610-8503-0493EFF9C259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72201" y="1825625"/>
            <a:ext cx="5415950" cy="4092096"/>
          </a:xfrm>
          <a:prstGeom prst="rect">
            <a:avLst/>
          </a:prstGeo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Franklin Gothic Book" panose="020B050302010202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25458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BB18D5-33F1-AE85-D1F4-B28797693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482753"/>
            <a:ext cx="5157787" cy="8239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09B950-79E7-390D-E088-378B601564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327351"/>
            <a:ext cx="5157787" cy="3642128"/>
          </a:xfrm>
          <a:prstGeom prst="rect">
            <a:avLst/>
          </a:prstGeom>
        </p:spPr>
        <p:txBody>
          <a:bodyPr/>
          <a:lstStyle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9B827A-3982-0D34-7B9C-4ECADC639F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482753"/>
            <a:ext cx="5183188" cy="8239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0088EAD-358E-221A-A11A-BE59B523A1F8}"/>
              </a:ext>
            </a:extLst>
          </p:cNvPr>
          <p:cNvSpPr txBox="1">
            <a:spLocks/>
          </p:cNvSpPr>
          <p:nvPr userDrawn="1"/>
        </p:nvSpPr>
        <p:spPr>
          <a:xfrm>
            <a:off x="603850" y="365126"/>
            <a:ext cx="10998679" cy="11013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Franklin Gothic Book" panose="020B0503020102020204" pitchFamily="34" charset="0"/>
              </a:rPr>
              <a:t>Click to edit Master title style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7EFD0925-AC69-0144-C6F3-C91AEB930E1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72202" y="2327351"/>
            <a:ext cx="5157787" cy="3642128"/>
          </a:xfrm>
          <a:prstGeom prst="rect">
            <a:avLst/>
          </a:prstGeom>
        </p:spPr>
        <p:txBody>
          <a:bodyPr/>
          <a:lstStyle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51895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4A102-AEE4-6919-9292-9A0330AE2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9699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85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8E24E-D5E2-1A6D-71F5-F217899D6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1"/>
            <a:ext cx="3932236" cy="125945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F70BC-966A-C46D-6A7E-68841541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1" cy="54038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685800" indent="-228600">
              <a:buFont typeface="Wingdings" panose="05000000000000000000" pitchFamily="2" charset="2"/>
              <a:buChar char="§"/>
              <a:defRPr sz="2800"/>
            </a:lvl2pPr>
            <a:lvl3pPr marL="1143000" indent="-228600">
              <a:buFont typeface="Courier New" panose="02070309020205020404" pitchFamily="49" charset="0"/>
              <a:buChar char="o"/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D202DF-D9EA-E975-54DD-DA60A1EBE6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1794294"/>
            <a:ext cx="3932236" cy="40746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Franklin Gothic Book" panose="020B05030201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0361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FC096-4A28-BB03-33BF-57FADEB74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4851CA-CEFD-DB89-1E37-D8AB6407E2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Franklin Gothic Book" panose="020B05030201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33D5A2-9CC4-18AE-B3D7-567FCF94F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Franklin Gothic Book" panose="020B05030201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2767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BAF44-665B-3968-E6EA-CDF618DFD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B259B-B046-670C-F1C7-67338DD15B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30252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EB8EA-0492-6062-9E30-D82369FA9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D9C87-11AB-245A-D8C9-DE4F17AE0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>
                <a:latin typeface="Franklin Gothic Book" panose="020B05030201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19046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41996-B595-E71A-3034-661AE446C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49" y="1604514"/>
            <a:ext cx="10972800" cy="1475117"/>
          </a:xfrm>
        </p:spPr>
        <p:txBody>
          <a:bodyPr anchor="t"/>
          <a:lstStyle>
            <a:lvl1pPr algn="ctr">
              <a:defRPr sz="5400"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BEDD7-6852-8F84-27E6-9F2AAF484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849" y="3174522"/>
            <a:ext cx="10972800" cy="170803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7483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2690E-AA0D-DBB5-C4D6-D96DBA9A7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7D9AB-DF0A-CDEA-758C-D15C3C241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3851" y="1825625"/>
            <a:ext cx="5415950" cy="4092096"/>
          </a:xfr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>
                <a:latin typeface="Franklin Gothic Book" panose="020B05030201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55B3BAA-B798-780D-938D-F4B4C5A0E41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72201" y="1825625"/>
            <a:ext cx="5415950" cy="4092096"/>
          </a:xfr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>
                <a:latin typeface="Franklin Gothic Book" panose="020B05030201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4266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BB18D5-33F1-AE85-D1F4-B28797693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482753"/>
            <a:ext cx="5157787" cy="823912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9B827A-3982-0D34-7B9C-4ECADC639F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482753"/>
            <a:ext cx="5183188" cy="823912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0088EAD-358E-221A-A11A-BE59B523A1F8}"/>
              </a:ext>
            </a:extLst>
          </p:cNvPr>
          <p:cNvSpPr txBox="1">
            <a:spLocks/>
          </p:cNvSpPr>
          <p:nvPr userDrawn="1"/>
        </p:nvSpPr>
        <p:spPr>
          <a:xfrm>
            <a:off x="603850" y="365126"/>
            <a:ext cx="10998679" cy="11013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Franklin Gothic Book" panose="020B0503020102020204" pitchFamily="34" charset="0"/>
              </a:rPr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46B1339-B1A4-9973-6A28-53283F2BCA9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25372" y="2322926"/>
            <a:ext cx="5172203" cy="3642128"/>
          </a:xfr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>
                <a:latin typeface="Franklin Gothic Book" panose="020B05030201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178292-CDAD-2EF4-3F07-FB029D0AE29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172199" y="2322926"/>
            <a:ext cx="5172203" cy="3642128"/>
          </a:xfr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>
                <a:latin typeface="Franklin Gothic Book" panose="020B05030201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47041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4A102-AEE4-6919-9292-9A0330AE2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5550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E0B1E-5DFB-8E8B-62B9-7F4A34444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4F4B77A-346A-4EB2-8DB2-D59889EE6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14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8E24E-D5E2-1A6D-71F5-F217899D6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1"/>
            <a:ext cx="3932236" cy="1259457"/>
          </a:xfrm>
        </p:spPr>
        <p:txBody>
          <a:bodyPr anchor="t"/>
          <a:lstStyle>
            <a:lvl1pPr>
              <a:defRPr sz="3200"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D202DF-D9EA-E975-54DD-DA60A1EBE6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1794294"/>
            <a:ext cx="3932236" cy="4074694"/>
          </a:xfrm>
        </p:spPr>
        <p:txBody>
          <a:bodyPr/>
          <a:lstStyle>
            <a:lvl1pPr marL="0" indent="0">
              <a:buNone/>
              <a:defRPr sz="1600">
                <a:latin typeface="Franklin Gothic Book" panose="020B05030201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58E65A0-A904-22BE-47A9-8719218CF30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5180013" y="457201"/>
            <a:ext cx="6172201" cy="5403851"/>
          </a:xfr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>
                <a:latin typeface="Franklin Gothic Book" panose="020B05030201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63929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character with a yellow and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CD189FD3-7432-1606-B298-5376EEABEE6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3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FD9CC8-0278-AD8E-4008-5E8F48D1F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50" y="365126"/>
            <a:ext cx="10998679" cy="13342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3B35E-762D-D98D-5E19-2329CFE73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850" y="1825625"/>
            <a:ext cx="10998679" cy="4178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4722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189FD3-7432-1606-B298-5376EEABEE6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6" y="1"/>
            <a:ext cx="12188949" cy="685799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FD9CC8-0278-AD8E-4008-5E8F48D1F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50" y="365126"/>
            <a:ext cx="10998679" cy="13342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577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835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228BACF-5FF0-380D-D47B-BB3A2F388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"/>
          <a:stretch/>
        </p:blipFill>
        <p:spPr>
          <a:xfrm>
            <a:off x="2699889" y="996696"/>
            <a:ext cx="6806599" cy="486460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FAE397E-94C2-C4BE-72F4-61F86CC2E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3 Circulation</a:t>
            </a:r>
          </a:p>
        </p:txBody>
      </p:sp>
    </p:spTree>
    <p:extLst>
      <p:ext uri="{BB962C8B-B14F-4D97-AF65-F5344CB8AC3E}">
        <p14:creationId xmlns:p14="http://schemas.microsoft.com/office/powerpoint/2010/main" val="445389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AE397E-94C2-C4BE-72F4-61F86CC2E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Tasks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72F907-8CED-A227-194B-DF59FC059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/>
              <a:t>Task 1: Agency/Public Meetings</a:t>
            </a:r>
          </a:p>
          <a:p>
            <a:pPr marL="457200" lvl="1" fontAlgn="ctr">
              <a:spcBef>
                <a:spcPts val="0"/>
              </a:spcBef>
            </a:pPr>
            <a:r>
              <a:rPr lang="en-US" sz="2000" dirty="0"/>
              <a:t>Coordination with public agencies and the public regarding the project</a:t>
            </a:r>
          </a:p>
          <a:p>
            <a:pPr marL="228600" lvl="1" indent="0" fontAlgn="ctr">
              <a:spcBef>
                <a:spcPts val="0"/>
              </a:spcBef>
              <a:buNone/>
            </a:pPr>
            <a:endParaRPr lang="en-US" sz="2000" dirty="0"/>
          </a:p>
          <a:p>
            <a:pPr marL="0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/>
              <a:t>Task 2: Confirmation of Study Area Network and Methodology</a:t>
            </a:r>
          </a:p>
          <a:p>
            <a:pPr marL="457200" lvl="1" fontAlgn="ctr">
              <a:spcBef>
                <a:spcPts val="0"/>
              </a:spcBef>
            </a:pPr>
            <a:r>
              <a:rPr lang="en-US" sz="2000" dirty="0"/>
              <a:t>Public agency buy-in on analysis parameters</a:t>
            </a:r>
          </a:p>
          <a:p>
            <a:pPr marL="228600" lvl="1" indent="0" fontAlgn="ctr">
              <a:spcBef>
                <a:spcPts val="0"/>
              </a:spcBef>
              <a:buNone/>
            </a:pPr>
            <a:endParaRPr lang="en-US" sz="2000" dirty="0"/>
          </a:p>
          <a:p>
            <a:pPr marL="0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/>
              <a:t>Task 3: Data Collection</a:t>
            </a:r>
          </a:p>
          <a:p>
            <a:pPr marL="457200" lvl="1" fontAlgn="ctr">
              <a:spcBef>
                <a:spcPts val="0"/>
              </a:spcBef>
            </a:pPr>
            <a:r>
              <a:rPr lang="en-US" sz="2000" dirty="0"/>
              <a:t>Intersection turning movement counts and roadway volumes within the study area</a:t>
            </a:r>
          </a:p>
          <a:p>
            <a:pPr marL="228600" lvl="1" indent="0" fontAlgn="ctr">
              <a:spcBef>
                <a:spcPts val="0"/>
              </a:spcBef>
              <a:buNone/>
            </a:pPr>
            <a:endParaRPr lang="en-US" sz="2000" dirty="0"/>
          </a:p>
          <a:p>
            <a:pPr marL="0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/>
              <a:t>Task 4: Baseline Conditions Analysis</a:t>
            </a:r>
          </a:p>
          <a:p>
            <a:pPr marL="457200" lvl="1" fontAlgn="ctr">
              <a:spcBef>
                <a:spcPts val="0"/>
              </a:spcBef>
            </a:pPr>
            <a:r>
              <a:rPr lang="en-US" sz="2000" dirty="0"/>
              <a:t>Analysis of study intersections and roadways using existing traffic volumes and roadway geometry for weekday AM and PM rush hours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107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AE397E-94C2-C4BE-72F4-61F86CC2E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Tasks (Continued)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72F907-8CED-A227-194B-DF59FC059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850" y="1190445"/>
            <a:ext cx="10998679" cy="4813540"/>
          </a:xfrm>
        </p:spPr>
        <p:txBody>
          <a:bodyPr>
            <a:normAutofit/>
          </a:bodyPr>
          <a:lstStyle/>
          <a:p>
            <a:pPr marL="0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/>
              <a:t>Task 5: Estimation of Future Year Travel Demand – Existing Two-Way Network</a:t>
            </a:r>
          </a:p>
          <a:p>
            <a:pPr marL="457200" lvl="1" fontAlgn="ctr">
              <a:spcBef>
                <a:spcPts val="0"/>
              </a:spcBef>
            </a:pPr>
            <a:r>
              <a:rPr lang="en-US" sz="2000" dirty="0"/>
              <a:t>Analysis of study intersections and roadways under future (2045) traffic conditions</a:t>
            </a:r>
          </a:p>
          <a:p>
            <a:pPr marL="228600" lvl="1" indent="0" fontAlgn="ctr">
              <a:spcBef>
                <a:spcPts val="0"/>
              </a:spcBef>
              <a:buNone/>
            </a:pPr>
            <a:endParaRPr lang="en-US" sz="2000" dirty="0"/>
          </a:p>
          <a:p>
            <a:pPr marL="0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/>
              <a:t>Task 6: Feasibility Review</a:t>
            </a:r>
          </a:p>
          <a:p>
            <a:pPr marL="457200" lvl="1" fontAlgn="ctr">
              <a:spcBef>
                <a:spcPts val="0"/>
              </a:spcBef>
            </a:pPr>
            <a:r>
              <a:rPr lang="en-US" sz="2000" dirty="0"/>
              <a:t>Multimodal evaluation </a:t>
            </a:r>
          </a:p>
          <a:p>
            <a:pPr marL="457200" lvl="1" fontAlgn="ctr">
              <a:spcBef>
                <a:spcPts val="0"/>
              </a:spcBef>
            </a:pPr>
            <a:r>
              <a:rPr lang="en-US" sz="2000" dirty="0"/>
              <a:t>SWOT Analysis</a:t>
            </a:r>
          </a:p>
          <a:p>
            <a:pPr marL="914400" lvl="2" fontAlgn="ctr">
              <a:spcBef>
                <a:spcPts val="0"/>
              </a:spcBef>
            </a:pPr>
            <a:r>
              <a:rPr lang="en-US" sz="1600" dirty="0"/>
              <a:t>Constructability evaluation</a:t>
            </a:r>
          </a:p>
          <a:p>
            <a:pPr marL="914400" lvl="2" fontAlgn="ctr">
              <a:spcBef>
                <a:spcPts val="0"/>
              </a:spcBef>
            </a:pPr>
            <a:r>
              <a:rPr lang="en-US" sz="1600" dirty="0"/>
              <a:t>Downtown access and circulation impact evaluation, including access to and from major driveways</a:t>
            </a:r>
          </a:p>
          <a:p>
            <a:pPr marL="914400" lvl="2" fontAlgn="ctr">
              <a:spcBef>
                <a:spcPts val="0"/>
              </a:spcBef>
            </a:pPr>
            <a:r>
              <a:rPr lang="en-US" sz="1600" dirty="0"/>
              <a:t>Emergency response (police, fire-rescue and other emergency services response times) </a:t>
            </a:r>
          </a:p>
          <a:p>
            <a:pPr marL="914400" lvl="2" fontAlgn="ctr">
              <a:spcBef>
                <a:spcPts val="0"/>
              </a:spcBef>
            </a:pPr>
            <a:r>
              <a:rPr lang="en-US" sz="1600" dirty="0"/>
              <a:t>Economic sustainability </a:t>
            </a:r>
          </a:p>
          <a:p>
            <a:pPr marL="914400" lvl="2" fontAlgn="ctr">
              <a:spcBef>
                <a:spcPts val="0"/>
              </a:spcBef>
            </a:pPr>
            <a:r>
              <a:rPr lang="en-US" sz="1600" dirty="0"/>
              <a:t>Curbside Management </a:t>
            </a:r>
          </a:p>
          <a:p>
            <a:pPr marL="914400" lvl="2" fontAlgn="ctr">
              <a:spcBef>
                <a:spcPts val="0"/>
              </a:spcBef>
            </a:pPr>
            <a:r>
              <a:rPr lang="en-US" sz="1600" dirty="0"/>
              <a:t>Retail storefront exposure </a:t>
            </a:r>
          </a:p>
          <a:p>
            <a:pPr marL="914400" lvl="2" fontAlgn="ctr">
              <a:spcBef>
                <a:spcPts val="0"/>
              </a:spcBef>
            </a:pPr>
            <a:r>
              <a:rPr lang="en-US" sz="1600" dirty="0"/>
              <a:t>Accommodation of transit facilities and other multimodal mobility </a:t>
            </a:r>
          </a:p>
          <a:p>
            <a:pPr marL="914400" lvl="2" fontAlgn="ctr">
              <a:spcBef>
                <a:spcPts val="0"/>
              </a:spcBef>
            </a:pPr>
            <a:r>
              <a:rPr lang="en-US" sz="1600" dirty="0"/>
              <a:t>Sense of place considerations </a:t>
            </a:r>
          </a:p>
          <a:p>
            <a:pPr marL="914400" lvl="2" fontAlgn="ctr">
              <a:spcBef>
                <a:spcPts val="0"/>
              </a:spcBef>
            </a:pPr>
            <a:r>
              <a:rPr lang="en-US" sz="1600" dirty="0"/>
              <a:t>Effective use of right-of-way</a:t>
            </a:r>
          </a:p>
          <a:p>
            <a:pPr marL="914400" lvl="2" fontAlgn="ctr">
              <a:spcBef>
                <a:spcPts val="0"/>
              </a:spcBef>
            </a:pPr>
            <a:r>
              <a:rPr lang="en-US" sz="1600" dirty="0"/>
              <a:t>Transit accommodations</a:t>
            </a:r>
          </a:p>
          <a:p>
            <a:pPr marL="914400" lvl="2" fontAlgn="ctr">
              <a:spcBef>
                <a:spcPts val="0"/>
              </a:spcBef>
            </a:pPr>
            <a:r>
              <a:rPr lang="en-US" sz="1600" dirty="0"/>
              <a:t>Bicyclist accommodations</a:t>
            </a:r>
          </a:p>
          <a:p>
            <a:pPr marL="914400" lvl="2" fontAlgn="ctr">
              <a:spcBef>
                <a:spcPts val="0"/>
              </a:spcBef>
            </a:pPr>
            <a:r>
              <a:rPr lang="en-US" sz="1600" dirty="0"/>
              <a:t>Pedestrian accommodations</a:t>
            </a:r>
          </a:p>
          <a:p>
            <a:pPr marL="914400" lvl="2" fontAlgn="ctr">
              <a:spcBef>
                <a:spcPts val="0"/>
              </a:spcBef>
            </a:pPr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662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AE397E-94C2-C4BE-72F4-61F86CC2E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Tasks (Continued)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72F907-8CED-A227-194B-DF59FC059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indent="0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/>
              <a:t> Task 7: Estimation of Future Year Travel Demand – One-Way Pair Scenarios</a:t>
            </a:r>
          </a:p>
          <a:p>
            <a:pPr marL="457200" lvl="1" fontAlgn="ctr">
              <a:spcBef>
                <a:spcPts val="0"/>
              </a:spcBef>
            </a:pPr>
            <a:r>
              <a:rPr lang="en-US" sz="2000" dirty="0"/>
              <a:t>Establish weekday AM and PM rush hour existing and 2045 volumes for one-way pair scenarios</a:t>
            </a:r>
          </a:p>
          <a:p>
            <a:pPr marL="228600" lvl="1" indent="0" fontAlgn="ctr">
              <a:spcBef>
                <a:spcPts val="0"/>
              </a:spcBef>
              <a:buNone/>
            </a:pPr>
            <a:endParaRPr lang="en-US" sz="2000" dirty="0"/>
          </a:p>
          <a:p>
            <a:pPr marL="0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/>
              <a:t>Task 8: Future Conditions Operational Analysis</a:t>
            </a:r>
          </a:p>
          <a:p>
            <a:pPr marL="457200" lvl="1" fontAlgn="ctr">
              <a:spcBef>
                <a:spcPts val="0"/>
              </a:spcBef>
            </a:pPr>
            <a:r>
              <a:rPr lang="en-US" sz="2000" dirty="0"/>
              <a:t>Analysis of study intersections and roadways under existing and 2045 traffic conditions and proposed roadway geometry for all alternative scenarios</a:t>
            </a:r>
          </a:p>
          <a:p>
            <a:pPr marL="228600" lvl="1" indent="0" fontAlgn="ctr">
              <a:spcBef>
                <a:spcPts val="0"/>
              </a:spcBef>
              <a:buNone/>
            </a:pPr>
            <a:endParaRPr lang="en-US" sz="2000" dirty="0"/>
          </a:p>
          <a:p>
            <a:pPr marL="0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/>
              <a:t>Task 9: Technical Report and Recommendations</a:t>
            </a:r>
          </a:p>
          <a:p>
            <a:pPr marL="457200" lvl="1" fontAlgn="ctr">
              <a:spcBef>
                <a:spcPts val="0"/>
              </a:spcBef>
            </a:pPr>
            <a:r>
              <a:rPr lang="en-US" sz="2000" dirty="0"/>
              <a:t>Documentation of findings from all analyses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308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AE397E-94C2-C4BE-72F4-61F86CC2E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Status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41108352-F7EA-FFED-FC86-4A94AFDAC5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9515000"/>
              </p:ext>
            </p:extLst>
          </p:nvPr>
        </p:nvGraphicFramePr>
        <p:xfrm>
          <a:off x="596106" y="1305560"/>
          <a:ext cx="10999787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6494">
                  <a:extLst>
                    <a:ext uri="{9D8B030D-6E8A-4147-A177-3AD203B41FA5}">
                      <a16:colId xmlns:a16="http://schemas.microsoft.com/office/drawing/2014/main" val="3706424831"/>
                    </a:ext>
                  </a:extLst>
                </a:gridCol>
                <a:gridCol w="7029450">
                  <a:extLst>
                    <a:ext uri="{9D8B030D-6E8A-4147-A177-3AD203B41FA5}">
                      <a16:colId xmlns:a16="http://schemas.microsoft.com/office/drawing/2014/main" val="2762460531"/>
                    </a:ext>
                  </a:extLst>
                </a:gridCol>
                <a:gridCol w="2813843">
                  <a:extLst>
                    <a:ext uri="{9D8B030D-6E8A-4147-A177-3AD203B41FA5}">
                      <a16:colId xmlns:a16="http://schemas.microsoft.com/office/drawing/2014/main" val="1005191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Task Number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Project Task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Status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7705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Agency/Public Meetings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Franklin Gothic Book" panose="020B0503020102020204" pitchFamily="34" charset="0"/>
                        </a:rPr>
                        <a:t>Ongoing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5941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Confirmation of Study Area Network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50"/>
                          </a:solidFill>
                          <a:latin typeface="Franklin Gothic Book" panose="020B0503020102020204" pitchFamily="34" charset="0"/>
                        </a:rPr>
                        <a:t>Completed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5205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Data Collection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B050"/>
                          </a:solidFill>
                          <a:latin typeface="Franklin Gothic Book" panose="020B0503020102020204" pitchFamily="34" charset="0"/>
                        </a:rPr>
                        <a:t>Completed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7905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Baseline Conditions Analysis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B050"/>
                          </a:solidFill>
                          <a:latin typeface="Franklin Gothic Book" panose="020B0503020102020204" pitchFamily="34" charset="0"/>
                        </a:rPr>
                        <a:t>Completed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5524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Estimation of Future Year Travel Demand – Existing Two-Way Network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B050"/>
                          </a:solidFill>
                          <a:latin typeface="Franklin Gothic Book" panose="020B0503020102020204" pitchFamily="34" charset="0"/>
                        </a:rPr>
                        <a:t>Completed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7684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Feasibility Review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Franklin Gothic Book" panose="020B0503020102020204" pitchFamily="34" charset="0"/>
                        </a:rPr>
                        <a:t>Ongoing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0506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Franklin Gothic Book" panose="020B050302010202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Franklin Gothic Book" panose="020B0503020102020204" pitchFamily="34" charset="0"/>
                        </a:rPr>
                        <a:t>Estimation of Future Year Travel Demand – One-Way Pair Scenarios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FF00"/>
                          </a:solidFill>
                          <a:latin typeface="Franklin Gothic Book" panose="020B0503020102020204" pitchFamily="34" charset="0"/>
                        </a:rPr>
                        <a:t>Completed – Under Review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71952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Future Conditions Operational Analysis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Franklin Gothic Book" panose="020B0503020102020204" pitchFamily="34" charset="0"/>
                        </a:rPr>
                        <a:t>Ongoing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1146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ranklin Gothic Book" panose="020B0503020102020204" pitchFamily="34" charset="0"/>
                        </a:rPr>
                        <a:t>Technical Report and Recommendations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Franklin Gothic Book" panose="020B0503020102020204" pitchFamily="34" charset="0"/>
                        </a:rPr>
                        <a:t>Ongoing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50548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8177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9CA737F-FFD8-2D90-4C8E-232E5675354E}"/>
              </a:ext>
            </a:extLst>
          </p:cNvPr>
          <p:cNvSpPr txBox="1">
            <a:spLocks/>
          </p:cNvSpPr>
          <p:nvPr/>
        </p:nvSpPr>
        <p:spPr>
          <a:xfrm>
            <a:off x="603850" y="1308832"/>
            <a:ext cx="5614331" cy="40920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Next Steps</a:t>
            </a:r>
          </a:p>
          <a:p>
            <a:r>
              <a:rPr lang="en-US" sz="2400" dirty="0"/>
              <a:t>Additional agency/public meetings</a:t>
            </a:r>
          </a:p>
          <a:p>
            <a:r>
              <a:rPr lang="en-US" sz="2400" dirty="0"/>
              <a:t>Feasibility Review</a:t>
            </a:r>
          </a:p>
          <a:p>
            <a:r>
              <a:rPr lang="en-US" sz="2400" dirty="0"/>
              <a:t>Analysis of one-way pair scenarios</a:t>
            </a:r>
          </a:p>
          <a:p>
            <a:r>
              <a:rPr lang="en-US" sz="2400" dirty="0"/>
              <a:t>Technical Report/Recommendations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AE397E-94C2-C4BE-72F4-61F86CC2E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Status</a:t>
            </a:r>
          </a:p>
        </p:txBody>
      </p:sp>
    </p:spTree>
    <p:extLst>
      <p:ext uri="{BB962C8B-B14F-4D97-AF65-F5344CB8AC3E}">
        <p14:creationId xmlns:p14="http://schemas.microsoft.com/office/powerpoint/2010/main" val="3125793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122BA-1189-35B8-A8E2-CA1F551D3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rgbClr val="006080"/>
                </a:solidFill>
              </a:rPr>
              <a:t>Open</a:t>
            </a:r>
            <a:r>
              <a:rPr lang="en-US" sz="6600" dirty="0"/>
              <a:t> Discussion</a:t>
            </a:r>
          </a:p>
        </p:txBody>
      </p:sp>
      <p:pic>
        <p:nvPicPr>
          <p:cNvPr id="9" name="Graphic 8" descr="Group brainstorm outline">
            <a:extLst>
              <a:ext uri="{FF2B5EF4-FFF2-40B4-BE49-F238E27FC236}">
                <a16:creationId xmlns:a16="http://schemas.microsoft.com/office/drawing/2014/main" id="{4F0EB6C4-32E5-3094-8A7D-9E542C813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40320" y="2746695"/>
            <a:ext cx="2699857" cy="269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03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AE397E-94C2-C4BE-72F4-61F86CC2E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E09010CC-5A20-03AB-4D86-D4397E9D8A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6423258"/>
              </p:ext>
            </p:extLst>
          </p:nvPr>
        </p:nvGraphicFramePr>
        <p:xfrm>
          <a:off x="2590800" y="1205177"/>
          <a:ext cx="7010400" cy="4447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5925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AE397E-94C2-C4BE-72F4-61F86CC2E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Background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8DAE03-50C2-2C4A-A69C-08FEEC400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849" y="1339820"/>
            <a:ext cx="10219661" cy="417836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Project Study Roadways:</a:t>
            </a:r>
          </a:p>
          <a:p>
            <a:pPr lvl="1"/>
            <a:r>
              <a:rPr lang="en-US" dirty="0"/>
              <a:t>Andrews Avenue </a:t>
            </a:r>
          </a:p>
          <a:p>
            <a:pPr lvl="1"/>
            <a:r>
              <a:rPr lang="en-US" dirty="0"/>
              <a:t>SE 3</a:t>
            </a:r>
            <a:r>
              <a:rPr lang="en-US" baseline="30000" dirty="0"/>
              <a:t>rd</a:t>
            </a:r>
            <a:r>
              <a:rPr lang="en-US" dirty="0"/>
              <a:t> Avenue </a:t>
            </a:r>
            <a:endParaRPr lang="en-US" b="1" dirty="0"/>
          </a:p>
          <a:p>
            <a:r>
              <a:rPr lang="en-US" b="1" dirty="0"/>
              <a:t>Project Limits: </a:t>
            </a:r>
          </a:p>
          <a:p>
            <a:pPr lvl="1"/>
            <a:r>
              <a:rPr lang="en-US" dirty="0"/>
              <a:t>Sunrise Boulevard </a:t>
            </a:r>
          </a:p>
          <a:p>
            <a:pPr lvl="1"/>
            <a:r>
              <a:rPr lang="en-US" dirty="0"/>
              <a:t>SE 17</a:t>
            </a:r>
            <a:r>
              <a:rPr lang="en-US" baseline="30000" dirty="0"/>
              <a:t>th</a:t>
            </a:r>
            <a:r>
              <a:rPr lang="en-US" dirty="0"/>
              <a:t> Street</a:t>
            </a:r>
          </a:p>
          <a:p>
            <a:r>
              <a:rPr lang="en-US" b="1" dirty="0"/>
              <a:t>Study Intersections</a:t>
            </a:r>
            <a:r>
              <a:rPr lang="en-US" dirty="0"/>
              <a:t>: 31</a:t>
            </a:r>
            <a:endParaRPr lang="en-US" b="1" dirty="0"/>
          </a:p>
          <a:p>
            <a:r>
              <a:rPr lang="en-US" b="1" dirty="0"/>
              <a:t>Project Purpose: </a:t>
            </a:r>
            <a:r>
              <a:rPr lang="en-US" dirty="0"/>
              <a:t>Evaluate conversion of Andrews Avenue and SE 3</a:t>
            </a:r>
            <a:r>
              <a:rPr lang="en-US" baseline="30000" dirty="0"/>
              <a:t>rd</a:t>
            </a:r>
            <a:r>
              <a:rPr lang="en-US" dirty="0"/>
              <a:t> Avenue to one-way roads in project limits, focus on:</a:t>
            </a:r>
          </a:p>
          <a:p>
            <a:pPr lvl="1"/>
            <a:r>
              <a:rPr lang="en-US" dirty="0"/>
              <a:t>Multimodal (pedestrian, transit, freight, and vehicular) level of service</a:t>
            </a:r>
          </a:p>
          <a:p>
            <a:pPr lvl="1"/>
            <a:r>
              <a:rPr lang="en-US" dirty="0"/>
              <a:t>Stakeholder Impact</a:t>
            </a:r>
          </a:p>
          <a:p>
            <a:pPr lvl="1"/>
            <a:r>
              <a:rPr lang="en-US" dirty="0"/>
              <a:t>Access and Circulation</a:t>
            </a:r>
          </a:p>
          <a:p>
            <a:pPr lvl="1"/>
            <a:r>
              <a:rPr lang="en-US" dirty="0"/>
              <a:t>Delays and Queues</a:t>
            </a:r>
          </a:p>
        </p:txBody>
      </p:sp>
    </p:spTree>
    <p:extLst>
      <p:ext uri="{BB962C8B-B14F-4D97-AF65-F5344CB8AC3E}">
        <p14:creationId xmlns:p14="http://schemas.microsoft.com/office/powerpoint/2010/main" val="2290535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AE397E-94C2-C4BE-72F4-61F86CC2E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Location Map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A71DCE-3472-5262-372B-519CC3E2E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3702" y="1047587"/>
            <a:ext cx="7458974" cy="476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69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AE397E-94C2-C4BE-72F4-61F86CC2E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Location Map (north of New River)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41F86A-8F6C-8EDB-57EC-625ADD561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3861" y="885026"/>
            <a:ext cx="6998655" cy="508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AE397E-94C2-C4BE-72F4-61F86CC2E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Location Map (south of New River)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2B40FF-9EB4-91BC-1D42-144AAFB28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6346" y="897404"/>
            <a:ext cx="6799308" cy="506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59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AE397E-94C2-C4BE-72F4-61F86CC2E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Background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8DAE03-50C2-2C4A-A69C-08FEEC400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849" y="1339820"/>
            <a:ext cx="4892076" cy="417836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Analysis Scenarios:</a:t>
            </a:r>
          </a:p>
          <a:p>
            <a:pPr lvl="1"/>
            <a:r>
              <a:rPr lang="en-US" b="1" dirty="0"/>
              <a:t>Scenario 1 (Counterclockwise Flow):  </a:t>
            </a:r>
          </a:p>
          <a:p>
            <a:pPr lvl="2"/>
            <a:r>
              <a:rPr lang="en-US" dirty="0"/>
              <a:t>Andrews Avenue Southbound</a:t>
            </a:r>
          </a:p>
          <a:p>
            <a:pPr lvl="2"/>
            <a:r>
              <a:rPr lang="en-US" dirty="0"/>
              <a:t>3</a:t>
            </a:r>
            <a:r>
              <a:rPr lang="en-US" baseline="30000" dirty="0"/>
              <a:t>rd </a:t>
            </a:r>
            <a:r>
              <a:rPr lang="en-US" dirty="0"/>
              <a:t>Avenue Northbound </a:t>
            </a:r>
          </a:p>
          <a:p>
            <a:pPr lvl="1"/>
            <a:r>
              <a:rPr lang="en-US" b="1" dirty="0"/>
              <a:t>Scenario 2 (Clockwise Flow): </a:t>
            </a:r>
          </a:p>
          <a:p>
            <a:pPr lvl="2"/>
            <a:r>
              <a:rPr lang="en-US" dirty="0"/>
              <a:t>Andrews Avenue Northbound</a:t>
            </a:r>
          </a:p>
          <a:p>
            <a:pPr lvl="2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Avenue Southbound </a:t>
            </a:r>
          </a:p>
          <a:p>
            <a:pPr lvl="1"/>
            <a:r>
              <a:rPr lang="en-US" b="1" dirty="0"/>
              <a:t>Scenario 3 (Clockwise Flow):</a:t>
            </a:r>
          </a:p>
          <a:p>
            <a:pPr lvl="2"/>
            <a:r>
              <a:rPr lang="en-US" dirty="0"/>
              <a:t>Scenario 2 with Flagler Drive southbound connection to Sunrise Boulevard instead of NE 3</a:t>
            </a:r>
            <a:r>
              <a:rPr lang="en-US" baseline="30000" dirty="0"/>
              <a:t>rd</a:t>
            </a:r>
            <a:r>
              <a:rPr lang="en-US" dirty="0"/>
              <a:t> Avenue/NE 4</a:t>
            </a:r>
            <a:r>
              <a:rPr lang="en-US" baseline="30000" dirty="0"/>
              <a:t>th</a:t>
            </a:r>
            <a:r>
              <a:rPr lang="en-US" dirty="0"/>
              <a:t> Avenue</a:t>
            </a:r>
          </a:p>
          <a:p>
            <a:pPr lvl="2"/>
            <a:r>
              <a:rPr lang="en-US" dirty="0"/>
              <a:t>See next slide for details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C606BD1-96A9-841C-973F-E9AF42CBADCC}"/>
              </a:ext>
            </a:extLst>
          </p:cNvPr>
          <p:cNvSpPr txBox="1">
            <a:spLocks/>
          </p:cNvSpPr>
          <p:nvPr/>
        </p:nvSpPr>
        <p:spPr>
          <a:xfrm>
            <a:off x="5845665" y="1258953"/>
            <a:ext cx="2583024" cy="807158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Scenario 1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(Counterclockwise Flow)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CB015-B54F-613C-38BB-86704EC7DBD1}"/>
              </a:ext>
            </a:extLst>
          </p:cNvPr>
          <p:cNvSpPr txBox="1">
            <a:spLocks/>
          </p:cNvSpPr>
          <p:nvPr/>
        </p:nvSpPr>
        <p:spPr>
          <a:xfrm>
            <a:off x="8892341" y="1258139"/>
            <a:ext cx="2246535" cy="807158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Scenarios 2/3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(Clockwise Flow)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6953A8-99D6-0CCC-AB61-8E80C89D5135}"/>
              </a:ext>
            </a:extLst>
          </p:cNvPr>
          <p:cNvGrpSpPr/>
          <p:nvPr/>
        </p:nvGrpSpPr>
        <p:grpSpPr>
          <a:xfrm>
            <a:off x="6247864" y="2195927"/>
            <a:ext cx="1778625" cy="2134960"/>
            <a:chOff x="6231777" y="2195927"/>
            <a:chExt cx="1778625" cy="213496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2058132-349A-E897-966B-78FD4B2B3C96}"/>
                </a:ext>
              </a:extLst>
            </p:cNvPr>
            <p:cNvGrpSpPr/>
            <p:nvPr/>
          </p:nvGrpSpPr>
          <p:grpSpPr>
            <a:xfrm>
              <a:off x="6231777" y="2200083"/>
              <a:ext cx="629175" cy="2130804"/>
              <a:chOff x="1510018" y="2877423"/>
              <a:chExt cx="629175" cy="2130804"/>
            </a:xfrm>
          </p:grpSpPr>
          <p:sp>
            <p:nvSpPr>
              <p:cNvPr id="7" name="Arrow: Down 6">
                <a:extLst>
                  <a:ext uri="{FF2B5EF4-FFF2-40B4-BE49-F238E27FC236}">
                    <a16:creationId xmlns:a16="http://schemas.microsoft.com/office/drawing/2014/main" id="{9263E5D4-B809-2518-93B8-07A5E39E7CC5}"/>
                  </a:ext>
                </a:extLst>
              </p:cNvPr>
              <p:cNvSpPr/>
              <p:nvPr/>
            </p:nvSpPr>
            <p:spPr>
              <a:xfrm>
                <a:off x="1510018" y="2877423"/>
                <a:ext cx="629175" cy="2130804"/>
              </a:xfrm>
              <a:prstGeom prst="downArrow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5B5D51-60FC-F44F-8206-197346121FC0}"/>
                  </a:ext>
                </a:extLst>
              </p:cNvPr>
              <p:cNvSpPr txBox="1"/>
              <p:nvPr/>
            </p:nvSpPr>
            <p:spPr>
              <a:xfrm rot="16200000">
                <a:off x="868703" y="3758159"/>
                <a:ext cx="1911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Andrews Avenue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84FB2A1-DCEB-CB36-21D0-4FE59643C280}"/>
                </a:ext>
              </a:extLst>
            </p:cNvPr>
            <p:cNvGrpSpPr/>
            <p:nvPr/>
          </p:nvGrpSpPr>
          <p:grpSpPr>
            <a:xfrm rot="10800000">
              <a:off x="7381227" y="2195927"/>
              <a:ext cx="629175" cy="2130804"/>
              <a:chOff x="3045361" y="2363598"/>
              <a:chExt cx="629175" cy="2130804"/>
            </a:xfrm>
          </p:grpSpPr>
          <p:sp>
            <p:nvSpPr>
              <p:cNvPr id="10" name="Arrow: Down 9">
                <a:extLst>
                  <a:ext uri="{FF2B5EF4-FFF2-40B4-BE49-F238E27FC236}">
                    <a16:creationId xmlns:a16="http://schemas.microsoft.com/office/drawing/2014/main" id="{40834FCE-F952-AD84-B264-F7A67E39182C}"/>
                  </a:ext>
                </a:extLst>
              </p:cNvPr>
              <p:cNvSpPr/>
              <p:nvPr/>
            </p:nvSpPr>
            <p:spPr>
              <a:xfrm>
                <a:off x="3045361" y="2363598"/>
                <a:ext cx="629175" cy="2130804"/>
              </a:xfrm>
              <a:prstGeom prst="downArrow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D816D8C-B1BC-8DA7-B47C-7529391C93EC}"/>
                  </a:ext>
                </a:extLst>
              </p:cNvPr>
              <p:cNvSpPr txBox="1"/>
              <p:nvPr/>
            </p:nvSpPr>
            <p:spPr>
              <a:xfrm rot="16200000">
                <a:off x="2533861" y="3244335"/>
                <a:ext cx="1652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SE 3</a:t>
                </a:r>
                <a:r>
                  <a:rPr lang="en-US" baseline="30000" dirty="0">
                    <a:solidFill>
                      <a:schemeClr val="bg1"/>
                    </a:solidFill>
                  </a:rPr>
                  <a:t>rd</a:t>
                </a:r>
                <a:r>
                  <a:rPr lang="en-US" dirty="0">
                    <a:solidFill>
                      <a:schemeClr val="bg1"/>
                    </a:solidFill>
                  </a:rPr>
                  <a:t> Avenue</a:t>
                </a: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2A426E4-AA4B-BCE4-7CCC-B0ACED9ED94B}"/>
              </a:ext>
            </a:extLst>
          </p:cNvPr>
          <p:cNvGrpSpPr/>
          <p:nvPr/>
        </p:nvGrpSpPr>
        <p:grpSpPr>
          <a:xfrm>
            <a:off x="9126295" y="2195927"/>
            <a:ext cx="1778625" cy="2134960"/>
            <a:chOff x="11670293" y="2305426"/>
            <a:chExt cx="1778625" cy="213496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D97A383-A0FC-24C3-ACA0-EA54813C1DFD}"/>
                </a:ext>
              </a:extLst>
            </p:cNvPr>
            <p:cNvGrpSpPr/>
            <p:nvPr/>
          </p:nvGrpSpPr>
          <p:grpSpPr>
            <a:xfrm rot="10800000">
              <a:off x="11670293" y="2309582"/>
              <a:ext cx="629175" cy="2130804"/>
              <a:chOff x="1510018" y="2877423"/>
              <a:chExt cx="629175" cy="2130804"/>
            </a:xfrm>
          </p:grpSpPr>
          <p:sp>
            <p:nvSpPr>
              <p:cNvPr id="13" name="Arrow: Down 12">
                <a:extLst>
                  <a:ext uri="{FF2B5EF4-FFF2-40B4-BE49-F238E27FC236}">
                    <a16:creationId xmlns:a16="http://schemas.microsoft.com/office/drawing/2014/main" id="{B67DA9E9-2822-CDED-0F56-C961FFA9BC76}"/>
                  </a:ext>
                </a:extLst>
              </p:cNvPr>
              <p:cNvSpPr/>
              <p:nvPr/>
            </p:nvSpPr>
            <p:spPr>
              <a:xfrm>
                <a:off x="1510018" y="2877423"/>
                <a:ext cx="629175" cy="2130804"/>
              </a:xfrm>
              <a:prstGeom prst="downArrow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1EBFD21-36B0-6F58-9F70-5C700889A75F}"/>
                  </a:ext>
                </a:extLst>
              </p:cNvPr>
              <p:cNvSpPr txBox="1"/>
              <p:nvPr/>
            </p:nvSpPr>
            <p:spPr>
              <a:xfrm rot="16200000">
                <a:off x="868703" y="3758159"/>
                <a:ext cx="1911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Andrews Avenue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A3CD60-6415-AAFD-C8BC-19C82EC68CD2}"/>
                </a:ext>
              </a:extLst>
            </p:cNvPr>
            <p:cNvGrpSpPr/>
            <p:nvPr/>
          </p:nvGrpSpPr>
          <p:grpSpPr>
            <a:xfrm>
              <a:off x="12819743" y="2305426"/>
              <a:ext cx="629175" cy="2130804"/>
              <a:chOff x="3045361" y="2363598"/>
              <a:chExt cx="629175" cy="2130804"/>
            </a:xfrm>
          </p:grpSpPr>
          <p:sp>
            <p:nvSpPr>
              <p:cNvPr id="16" name="Arrow: Down 15">
                <a:extLst>
                  <a:ext uri="{FF2B5EF4-FFF2-40B4-BE49-F238E27FC236}">
                    <a16:creationId xmlns:a16="http://schemas.microsoft.com/office/drawing/2014/main" id="{07FA3832-A109-FB5D-9AEC-238E2CFE4919}"/>
                  </a:ext>
                </a:extLst>
              </p:cNvPr>
              <p:cNvSpPr/>
              <p:nvPr/>
            </p:nvSpPr>
            <p:spPr>
              <a:xfrm>
                <a:off x="3045361" y="2363598"/>
                <a:ext cx="629175" cy="2130804"/>
              </a:xfrm>
              <a:prstGeom prst="downArrow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F64271-6CFE-742C-49B3-5BE764783BFA}"/>
                  </a:ext>
                </a:extLst>
              </p:cNvPr>
              <p:cNvSpPr txBox="1"/>
              <p:nvPr/>
            </p:nvSpPr>
            <p:spPr>
              <a:xfrm rot="16200000">
                <a:off x="2533863" y="3244335"/>
                <a:ext cx="1652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SE 3</a:t>
                </a:r>
                <a:r>
                  <a:rPr lang="en-US" baseline="30000" dirty="0">
                    <a:solidFill>
                      <a:schemeClr val="bg1"/>
                    </a:solidFill>
                  </a:rPr>
                  <a:t>rd</a:t>
                </a:r>
                <a:r>
                  <a:rPr lang="en-US" dirty="0">
                    <a:solidFill>
                      <a:schemeClr val="bg1"/>
                    </a:solidFill>
                  </a:rPr>
                  <a:t> Avenue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16145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228BACF-5FF0-380D-D47B-BB3A2F388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3826" y="996905"/>
            <a:ext cx="6844347" cy="486418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FAE397E-94C2-C4BE-72F4-61F86CC2E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1 Circulation</a:t>
            </a:r>
          </a:p>
        </p:txBody>
      </p:sp>
    </p:spTree>
    <p:extLst>
      <p:ext uri="{BB962C8B-B14F-4D97-AF65-F5344CB8AC3E}">
        <p14:creationId xmlns:p14="http://schemas.microsoft.com/office/powerpoint/2010/main" val="1124745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228BACF-5FF0-380D-D47B-BB3A2F388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/>
          <a:stretch/>
        </p:blipFill>
        <p:spPr>
          <a:xfrm>
            <a:off x="2783250" y="996905"/>
            <a:ext cx="6639877" cy="486418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FAE397E-94C2-C4BE-72F4-61F86CC2E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2 Circulation</a:t>
            </a:r>
          </a:p>
        </p:txBody>
      </p:sp>
    </p:spTree>
    <p:extLst>
      <p:ext uri="{BB962C8B-B14F-4D97-AF65-F5344CB8AC3E}">
        <p14:creationId xmlns:p14="http://schemas.microsoft.com/office/powerpoint/2010/main" val="21393245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KH Colors">
      <a:dk1>
        <a:srgbClr val="414042"/>
      </a:dk1>
      <a:lt1>
        <a:sysClr val="window" lastClr="FFFFFF"/>
      </a:lt1>
      <a:dk2>
        <a:srgbClr val="515254"/>
      </a:dk2>
      <a:lt2>
        <a:srgbClr val="E6E7E8"/>
      </a:lt2>
      <a:accent1>
        <a:srgbClr val="006080"/>
      </a:accent1>
      <a:accent2>
        <a:srgbClr val="B30838"/>
      </a:accent2>
      <a:accent3>
        <a:srgbClr val="EB7924"/>
      </a:accent3>
      <a:accent4>
        <a:srgbClr val="FDB715"/>
      </a:accent4>
      <a:accent5>
        <a:srgbClr val="B7BE34"/>
      </a:accent5>
      <a:accent6>
        <a:srgbClr val="5A2D81"/>
      </a:accent6>
      <a:hlink>
        <a:srgbClr val="0563C1"/>
      </a:hlink>
      <a:folHlink>
        <a:srgbClr val="954F72"/>
      </a:folHlink>
    </a:clrScheme>
    <a:fontScheme name="Custom 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KH Colors">
      <a:dk1>
        <a:srgbClr val="414042"/>
      </a:dk1>
      <a:lt1>
        <a:sysClr val="window" lastClr="FFFFFF"/>
      </a:lt1>
      <a:dk2>
        <a:srgbClr val="515254"/>
      </a:dk2>
      <a:lt2>
        <a:srgbClr val="E6E7E8"/>
      </a:lt2>
      <a:accent1>
        <a:srgbClr val="006080"/>
      </a:accent1>
      <a:accent2>
        <a:srgbClr val="B30838"/>
      </a:accent2>
      <a:accent3>
        <a:srgbClr val="EB7924"/>
      </a:accent3>
      <a:accent4>
        <a:srgbClr val="FDB715"/>
      </a:accent4>
      <a:accent5>
        <a:srgbClr val="B7BE34"/>
      </a:accent5>
      <a:accent6>
        <a:srgbClr val="5A2D81"/>
      </a:accent6>
      <a:hlink>
        <a:srgbClr val="0563C1"/>
      </a:hlink>
      <a:folHlink>
        <a:srgbClr val="954F72"/>
      </a:folHlink>
    </a:clrScheme>
    <a:fontScheme name="Custom 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534</Words>
  <Application>Microsoft Office PowerPoint</Application>
  <PresentationFormat>Widescreen</PresentationFormat>
  <Paragraphs>125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Aptos</vt:lpstr>
      <vt:lpstr>Arial</vt:lpstr>
      <vt:lpstr>Courier New</vt:lpstr>
      <vt:lpstr>Franklin Gothic Book</vt:lpstr>
      <vt:lpstr>Wingdings</vt:lpstr>
      <vt:lpstr>Office Theme</vt:lpstr>
      <vt:lpstr>1_Office Theme</vt:lpstr>
      <vt:lpstr>PowerPoint Presentation</vt:lpstr>
      <vt:lpstr>Agenda</vt:lpstr>
      <vt:lpstr>Project Background</vt:lpstr>
      <vt:lpstr>Project Location Map</vt:lpstr>
      <vt:lpstr>Project Location Map (north of New River)</vt:lpstr>
      <vt:lpstr>Project Location Map (south of New River)</vt:lpstr>
      <vt:lpstr>Project Background</vt:lpstr>
      <vt:lpstr>Scenario 1 Circulation</vt:lpstr>
      <vt:lpstr>Scenario 2 Circulation</vt:lpstr>
      <vt:lpstr>Scenario 3 Circulation</vt:lpstr>
      <vt:lpstr>Project Tasks</vt:lpstr>
      <vt:lpstr>Project Tasks (Continued)</vt:lpstr>
      <vt:lpstr>Project Tasks (Continued)</vt:lpstr>
      <vt:lpstr>Project Status</vt:lpstr>
      <vt:lpstr>Project Status</vt:lpstr>
      <vt:lpstr>Open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Cardenas, Andrea</dc:creator>
  <cp:lastModifiedBy>Ekaete Ekwere</cp:lastModifiedBy>
  <cp:revision>53</cp:revision>
  <dcterms:created xsi:type="dcterms:W3CDTF">2024-04-01T20:05:56Z</dcterms:created>
  <dcterms:modified xsi:type="dcterms:W3CDTF">2024-09-05T19:00:30Z</dcterms:modified>
</cp:coreProperties>
</file>